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256" r:id="rId2"/>
    <p:sldId id="258" r:id="rId3"/>
    <p:sldId id="259" r:id="rId4"/>
    <p:sldId id="266" r:id="rId5"/>
    <p:sldId id="260" r:id="rId6"/>
    <p:sldId id="261" r:id="rId7"/>
    <p:sldId id="262" r:id="rId8"/>
    <p:sldId id="263" r:id="rId9"/>
    <p:sldId id="264" r:id="rId10"/>
    <p:sldId id="267" r:id="rId11"/>
    <p:sldId id="265" r:id="rId12"/>
    <p:sldId id="290" r:id="rId13"/>
    <p:sldId id="289" r:id="rId14"/>
    <p:sldId id="292"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9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84838" autoAdjust="0"/>
  </p:normalViewPr>
  <p:slideViewPr>
    <p:cSldViewPr snapToGrid="0">
      <p:cViewPr varScale="1">
        <p:scale>
          <a:sx n="131" d="100"/>
          <a:sy n="131" d="100"/>
        </p:scale>
        <p:origin x="1230" y="126"/>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99" d="100"/>
          <a:sy n="99" d="100"/>
        </p:scale>
        <p:origin x="340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ff Walsh" userId="5b01ebf8-e831-4c2a-8ee5-73237e173c31" providerId="ADAL" clId="{2A3BA04F-E0BC-4CB9-88B3-E75EF0940E32}"/>
    <pc:docChg chg="undo custSel addSld modSld">
      <pc:chgData name="Jeff Walsh" userId="5b01ebf8-e831-4c2a-8ee5-73237e173c31" providerId="ADAL" clId="{2A3BA04F-E0BC-4CB9-88B3-E75EF0940E32}" dt="2024-12-23T19:23:02.411" v="753" actId="20577"/>
      <pc:docMkLst>
        <pc:docMk/>
      </pc:docMkLst>
      <pc:sldChg chg="modSp mod">
        <pc:chgData name="Jeff Walsh" userId="5b01ebf8-e831-4c2a-8ee5-73237e173c31" providerId="ADAL" clId="{2A3BA04F-E0BC-4CB9-88B3-E75EF0940E32}" dt="2024-12-23T19:23:02.411" v="753" actId="20577"/>
        <pc:sldMkLst>
          <pc:docMk/>
          <pc:sldMk cId="963674061" sldId="256"/>
        </pc:sldMkLst>
        <pc:graphicFrameChg chg="modGraphic">
          <ac:chgData name="Jeff Walsh" userId="5b01ebf8-e831-4c2a-8ee5-73237e173c31" providerId="ADAL" clId="{2A3BA04F-E0BC-4CB9-88B3-E75EF0940E32}" dt="2024-12-23T19:23:02.411" v="753" actId="20577"/>
          <ac:graphicFrameMkLst>
            <pc:docMk/>
            <pc:sldMk cId="963674061" sldId="256"/>
            <ac:graphicFrameMk id="5" creationId="{B971D751-B9AB-3382-0388-7E688E7E9038}"/>
          </ac:graphicFrameMkLst>
        </pc:graphicFrameChg>
      </pc:sldChg>
      <pc:sldChg chg="delSp modSp mod">
        <pc:chgData name="Jeff Walsh" userId="5b01ebf8-e831-4c2a-8ee5-73237e173c31" providerId="ADAL" clId="{2A3BA04F-E0BC-4CB9-88B3-E75EF0940E32}" dt="2024-12-23T19:18:04.937" v="692"/>
        <pc:sldMkLst>
          <pc:docMk/>
          <pc:sldMk cId="4152557656" sldId="260"/>
        </pc:sldMkLst>
        <pc:graphicFrameChg chg="mod modGraphic">
          <ac:chgData name="Jeff Walsh" userId="5b01ebf8-e831-4c2a-8ee5-73237e173c31" providerId="ADAL" clId="{2A3BA04F-E0BC-4CB9-88B3-E75EF0940E32}" dt="2024-12-23T19:18:04.937" v="692"/>
          <ac:graphicFrameMkLst>
            <pc:docMk/>
            <pc:sldMk cId="4152557656" sldId="260"/>
            <ac:graphicFrameMk id="4" creationId="{DF126A18-CA95-C8E2-9D59-4320C1E5E1D1}"/>
          </ac:graphicFrameMkLst>
        </pc:graphicFrameChg>
      </pc:sldChg>
      <pc:sldChg chg="modSp mod">
        <pc:chgData name="Jeff Walsh" userId="5b01ebf8-e831-4c2a-8ee5-73237e173c31" providerId="ADAL" clId="{2A3BA04F-E0BC-4CB9-88B3-E75EF0940E32}" dt="2024-12-23T19:16:12.256" v="609" actId="2165"/>
        <pc:sldMkLst>
          <pc:docMk/>
          <pc:sldMk cId="1062042341" sldId="261"/>
        </pc:sldMkLst>
        <pc:graphicFrameChg chg="modGraphic">
          <ac:chgData name="Jeff Walsh" userId="5b01ebf8-e831-4c2a-8ee5-73237e173c31" providerId="ADAL" clId="{2A3BA04F-E0BC-4CB9-88B3-E75EF0940E32}" dt="2024-12-23T19:16:12.256" v="609" actId="2165"/>
          <ac:graphicFrameMkLst>
            <pc:docMk/>
            <pc:sldMk cId="1062042341" sldId="261"/>
            <ac:graphicFrameMk id="3" creationId="{48009A6B-777D-9EC3-7649-F2BF139704AC}"/>
          </ac:graphicFrameMkLst>
        </pc:graphicFrameChg>
      </pc:sldChg>
      <pc:sldChg chg="modSp mod">
        <pc:chgData name="Jeff Walsh" userId="5b01ebf8-e831-4c2a-8ee5-73237e173c31" providerId="ADAL" clId="{2A3BA04F-E0BC-4CB9-88B3-E75EF0940E32}" dt="2024-12-23T19:17:57.142" v="691" actId="20577"/>
        <pc:sldMkLst>
          <pc:docMk/>
          <pc:sldMk cId="994198433" sldId="262"/>
        </pc:sldMkLst>
        <pc:graphicFrameChg chg="modGraphic">
          <ac:chgData name="Jeff Walsh" userId="5b01ebf8-e831-4c2a-8ee5-73237e173c31" providerId="ADAL" clId="{2A3BA04F-E0BC-4CB9-88B3-E75EF0940E32}" dt="2024-12-23T19:17:57.142" v="691" actId="20577"/>
          <ac:graphicFrameMkLst>
            <pc:docMk/>
            <pc:sldMk cId="994198433" sldId="262"/>
            <ac:graphicFrameMk id="7" creationId="{E87B3ACD-D6BC-759B-D8F3-982A415C475B}"/>
          </ac:graphicFrameMkLst>
        </pc:graphicFrameChg>
      </pc:sldChg>
      <pc:sldChg chg="modSp mod">
        <pc:chgData name="Jeff Walsh" userId="5b01ebf8-e831-4c2a-8ee5-73237e173c31" providerId="ADAL" clId="{2A3BA04F-E0BC-4CB9-88B3-E75EF0940E32}" dt="2024-12-23T19:18:18.368" v="695"/>
        <pc:sldMkLst>
          <pc:docMk/>
          <pc:sldMk cId="1844104144" sldId="263"/>
        </pc:sldMkLst>
        <pc:graphicFrameChg chg="mod modGraphic">
          <ac:chgData name="Jeff Walsh" userId="5b01ebf8-e831-4c2a-8ee5-73237e173c31" providerId="ADAL" clId="{2A3BA04F-E0BC-4CB9-88B3-E75EF0940E32}" dt="2024-12-23T19:18:18.368" v="695"/>
          <ac:graphicFrameMkLst>
            <pc:docMk/>
            <pc:sldMk cId="1844104144" sldId="263"/>
            <ac:graphicFrameMk id="4" creationId="{86689368-8602-BCBE-E5D7-73559A06E538}"/>
          </ac:graphicFrameMkLst>
        </pc:graphicFrameChg>
      </pc:sldChg>
      <pc:sldChg chg="delSp">
        <pc:chgData name="Jeff Walsh" userId="5b01ebf8-e831-4c2a-8ee5-73237e173c31" providerId="ADAL" clId="{2A3BA04F-E0BC-4CB9-88B3-E75EF0940E32}" dt="2024-12-23T19:22:34.619" v="750"/>
        <pc:sldMkLst>
          <pc:docMk/>
          <pc:sldMk cId="2609873347" sldId="268"/>
        </pc:sldMkLst>
      </pc:sldChg>
      <pc:sldChg chg="addSp delSp modSp mod">
        <pc:chgData name="Jeff Walsh" userId="5b01ebf8-e831-4c2a-8ee5-73237e173c31" providerId="ADAL" clId="{2A3BA04F-E0BC-4CB9-88B3-E75EF0940E32}" dt="2024-12-23T19:22:42.738" v="751" actId="478"/>
        <pc:sldMkLst>
          <pc:docMk/>
          <pc:sldMk cId="2929260240" sldId="269"/>
        </pc:sldMkLst>
        <pc:spChg chg="mod">
          <ac:chgData name="Jeff Walsh" userId="5b01ebf8-e831-4c2a-8ee5-73237e173c31" providerId="ADAL" clId="{2A3BA04F-E0BC-4CB9-88B3-E75EF0940E32}" dt="2024-12-23T18:50:28.219" v="30"/>
          <ac:spMkLst>
            <pc:docMk/>
            <pc:sldMk cId="2929260240" sldId="269"/>
            <ac:spMk id="6" creationId="{0C4F8084-7B3F-5383-481F-AAED43C441C5}"/>
          </ac:spMkLst>
        </pc:spChg>
        <pc:picChg chg="mod">
          <ac:chgData name="Jeff Walsh" userId="5b01ebf8-e831-4c2a-8ee5-73237e173c31" providerId="ADAL" clId="{2A3BA04F-E0BC-4CB9-88B3-E75EF0940E32}" dt="2024-12-23T18:47:56.788" v="3" actId="1076"/>
          <ac:picMkLst>
            <pc:docMk/>
            <pc:sldMk cId="2929260240" sldId="269"/>
            <ac:picMk id="2" creationId="{320D1F1C-E051-C92A-1DE7-EAE8A3855163}"/>
          </ac:picMkLst>
        </pc:picChg>
      </pc:sldChg>
      <pc:sldChg chg="modSp mod">
        <pc:chgData name="Jeff Walsh" userId="5b01ebf8-e831-4c2a-8ee5-73237e173c31" providerId="ADAL" clId="{2A3BA04F-E0BC-4CB9-88B3-E75EF0940E32}" dt="2024-12-23T18:51:17.636" v="37" actId="20577"/>
        <pc:sldMkLst>
          <pc:docMk/>
          <pc:sldMk cId="634116129" sldId="270"/>
        </pc:sldMkLst>
        <pc:spChg chg="mod">
          <ac:chgData name="Jeff Walsh" userId="5b01ebf8-e831-4c2a-8ee5-73237e173c31" providerId="ADAL" clId="{2A3BA04F-E0BC-4CB9-88B3-E75EF0940E32}" dt="2024-12-23T18:51:17.636" v="37" actId="20577"/>
          <ac:spMkLst>
            <pc:docMk/>
            <pc:sldMk cId="634116129" sldId="270"/>
            <ac:spMk id="6" creationId="{F5BC0C8A-8C67-4935-4C75-0969DA4F5FFB}"/>
          </ac:spMkLst>
        </pc:spChg>
      </pc:sldChg>
      <pc:sldChg chg="delSp modSp mod">
        <pc:chgData name="Jeff Walsh" userId="5b01ebf8-e831-4c2a-8ee5-73237e173c31" providerId="ADAL" clId="{2A3BA04F-E0BC-4CB9-88B3-E75EF0940E32}" dt="2024-12-23T18:51:26.314" v="41" actId="20577"/>
        <pc:sldMkLst>
          <pc:docMk/>
          <pc:sldMk cId="2475641218" sldId="271"/>
        </pc:sldMkLst>
        <pc:spChg chg="mod">
          <ac:chgData name="Jeff Walsh" userId="5b01ebf8-e831-4c2a-8ee5-73237e173c31" providerId="ADAL" clId="{2A3BA04F-E0BC-4CB9-88B3-E75EF0940E32}" dt="2024-12-23T18:51:26.314" v="41" actId="20577"/>
          <ac:spMkLst>
            <pc:docMk/>
            <pc:sldMk cId="2475641218" sldId="271"/>
            <ac:spMk id="6" creationId="{07A0505F-FA47-ACA7-67BA-7E5817F0E607}"/>
          </ac:spMkLst>
        </pc:spChg>
      </pc:sldChg>
      <pc:sldChg chg="modSp mod">
        <pc:chgData name="Jeff Walsh" userId="5b01ebf8-e831-4c2a-8ee5-73237e173c31" providerId="ADAL" clId="{2A3BA04F-E0BC-4CB9-88B3-E75EF0940E32}" dt="2024-12-23T18:53:44.799" v="54" actId="1076"/>
        <pc:sldMkLst>
          <pc:docMk/>
          <pc:sldMk cId="2044498300" sldId="272"/>
        </pc:sldMkLst>
        <pc:spChg chg="mod">
          <ac:chgData name="Jeff Walsh" userId="5b01ebf8-e831-4c2a-8ee5-73237e173c31" providerId="ADAL" clId="{2A3BA04F-E0BC-4CB9-88B3-E75EF0940E32}" dt="2024-12-23T18:53:41.752" v="52" actId="20577"/>
          <ac:spMkLst>
            <pc:docMk/>
            <pc:sldMk cId="2044498300" sldId="272"/>
            <ac:spMk id="6" creationId="{4F99B6BF-5AC1-9335-DE65-E69A7A805625}"/>
          </ac:spMkLst>
        </pc:spChg>
        <pc:picChg chg="mod">
          <ac:chgData name="Jeff Walsh" userId="5b01ebf8-e831-4c2a-8ee5-73237e173c31" providerId="ADAL" clId="{2A3BA04F-E0BC-4CB9-88B3-E75EF0940E32}" dt="2024-12-23T18:53:44.799" v="54" actId="1076"/>
          <ac:picMkLst>
            <pc:docMk/>
            <pc:sldMk cId="2044498300" sldId="272"/>
            <ac:picMk id="7" creationId="{F7C0B5EB-5281-FF6D-25CA-5BDC2DEC964D}"/>
          </ac:picMkLst>
        </pc:picChg>
      </pc:sldChg>
      <pc:sldChg chg="modSp mod">
        <pc:chgData name="Jeff Walsh" userId="5b01ebf8-e831-4c2a-8ee5-73237e173c31" providerId="ADAL" clId="{2A3BA04F-E0BC-4CB9-88B3-E75EF0940E32}" dt="2024-12-23T18:53:57.123" v="58" actId="20577"/>
        <pc:sldMkLst>
          <pc:docMk/>
          <pc:sldMk cId="1481209567" sldId="273"/>
        </pc:sldMkLst>
        <pc:spChg chg="mod">
          <ac:chgData name="Jeff Walsh" userId="5b01ebf8-e831-4c2a-8ee5-73237e173c31" providerId="ADAL" clId="{2A3BA04F-E0BC-4CB9-88B3-E75EF0940E32}" dt="2024-12-23T18:53:57.123" v="58" actId="20577"/>
          <ac:spMkLst>
            <pc:docMk/>
            <pc:sldMk cId="1481209567" sldId="273"/>
            <ac:spMk id="6" creationId="{FADE31B6-3015-37A7-6D2C-10927A7F21DE}"/>
          </ac:spMkLst>
        </pc:spChg>
      </pc:sldChg>
      <pc:sldChg chg="modSp mod">
        <pc:chgData name="Jeff Walsh" userId="5b01ebf8-e831-4c2a-8ee5-73237e173c31" providerId="ADAL" clId="{2A3BA04F-E0BC-4CB9-88B3-E75EF0940E32}" dt="2024-12-23T18:54:20.883" v="103" actId="1076"/>
        <pc:sldMkLst>
          <pc:docMk/>
          <pc:sldMk cId="3254292923" sldId="275"/>
        </pc:sldMkLst>
        <pc:spChg chg="mod">
          <ac:chgData name="Jeff Walsh" userId="5b01ebf8-e831-4c2a-8ee5-73237e173c31" providerId="ADAL" clId="{2A3BA04F-E0BC-4CB9-88B3-E75EF0940E32}" dt="2024-12-23T18:54:16.949" v="102" actId="20577"/>
          <ac:spMkLst>
            <pc:docMk/>
            <pc:sldMk cId="3254292923" sldId="275"/>
            <ac:spMk id="6" creationId="{27908D0B-7468-972B-C10F-5F4741780E2C}"/>
          </ac:spMkLst>
        </pc:spChg>
        <pc:picChg chg="mod">
          <ac:chgData name="Jeff Walsh" userId="5b01ebf8-e831-4c2a-8ee5-73237e173c31" providerId="ADAL" clId="{2A3BA04F-E0BC-4CB9-88B3-E75EF0940E32}" dt="2024-12-23T18:54:20.883" v="103" actId="1076"/>
          <ac:picMkLst>
            <pc:docMk/>
            <pc:sldMk cId="3254292923" sldId="275"/>
            <ac:picMk id="2" creationId="{E525CCAC-CCEF-1A00-2B21-3101726D8EF1}"/>
          </ac:picMkLst>
        </pc:picChg>
        <pc:picChg chg="mod">
          <ac:chgData name="Jeff Walsh" userId="5b01ebf8-e831-4c2a-8ee5-73237e173c31" providerId="ADAL" clId="{2A3BA04F-E0BC-4CB9-88B3-E75EF0940E32}" dt="2024-12-23T18:54:20.883" v="103" actId="1076"/>
          <ac:picMkLst>
            <pc:docMk/>
            <pc:sldMk cId="3254292923" sldId="275"/>
            <ac:picMk id="7" creationId="{9818EE83-95EA-DFDA-F92A-C33722145899}"/>
          </ac:picMkLst>
        </pc:picChg>
      </pc:sldChg>
      <pc:sldChg chg="modSp mod">
        <pc:chgData name="Jeff Walsh" userId="5b01ebf8-e831-4c2a-8ee5-73237e173c31" providerId="ADAL" clId="{2A3BA04F-E0BC-4CB9-88B3-E75EF0940E32}" dt="2024-12-23T18:54:40.998" v="139" actId="20577"/>
        <pc:sldMkLst>
          <pc:docMk/>
          <pc:sldMk cId="1194388571" sldId="278"/>
        </pc:sldMkLst>
        <pc:spChg chg="mod">
          <ac:chgData name="Jeff Walsh" userId="5b01ebf8-e831-4c2a-8ee5-73237e173c31" providerId="ADAL" clId="{2A3BA04F-E0BC-4CB9-88B3-E75EF0940E32}" dt="2024-12-23T18:54:40.998" v="139" actId="20577"/>
          <ac:spMkLst>
            <pc:docMk/>
            <pc:sldMk cId="1194388571" sldId="278"/>
            <ac:spMk id="6" creationId="{B5EB71AC-0CBF-1A77-C397-C9BBC118E721}"/>
          </ac:spMkLst>
        </pc:spChg>
      </pc:sldChg>
      <pc:sldChg chg="modSp mod">
        <pc:chgData name="Jeff Walsh" userId="5b01ebf8-e831-4c2a-8ee5-73237e173c31" providerId="ADAL" clId="{2A3BA04F-E0BC-4CB9-88B3-E75EF0940E32}" dt="2024-12-23T18:55:01.706" v="188" actId="20577"/>
        <pc:sldMkLst>
          <pc:docMk/>
          <pc:sldMk cId="775782089" sldId="279"/>
        </pc:sldMkLst>
        <pc:spChg chg="mod">
          <ac:chgData name="Jeff Walsh" userId="5b01ebf8-e831-4c2a-8ee5-73237e173c31" providerId="ADAL" clId="{2A3BA04F-E0BC-4CB9-88B3-E75EF0940E32}" dt="2024-12-23T18:55:01.706" v="188" actId="20577"/>
          <ac:spMkLst>
            <pc:docMk/>
            <pc:sldMk cId="775782089" sldId="279"/>
            <ac:spMk id="6" creationId="{373D8480-3364-1355-668E-ACBB4E0124D1}"/>
          </ac:spMkLst>
        </pc:spChg>
      </pc:sldChg>
      <pc:sldChg chg="modSp mod">
        <pc:chgData name="Jeff Walsh" userId="5b01ebf8-e831-4c2a-8ee5-73237e173c31" providerId="ADAL" clId="{2A3BA04F-E0BC-4CB9-88B3-E75EF0940E32}" dt="2024-12-23T18:55:42.256" v="226" actId="20577"/>
        <pc:sldMkLst>
          <pc:docMk/>
          <pc:sldMk cId="3172029701" sldId="280"/>
        </pc:sldMkLst>
        <pc:spChg chg="mod">
          <ac:chgData name="Jeff Walsh" userId="5b01ebf8-e831-4c2a-8ee5-73237e173c31" providerId="ADAL" clId="{2A3BA04F-E0BC-4CB9-88B3-E75EF0940E32}" dt="2024-12-23T18:55:42.256" v="226" actId="20577"/>
          <ac:spMkLst>
            <pc:docMk/>
            <pc:sldMk cId="3172029701" sldId="280"/>
            <ac:spMk id="6" creationId="{CBBD6D07-57AC-6B36-2DD3-D450AC406E24}"/>
          </ac:spMkLst>
        </pc:spChg>
      </pc:sldChg>
      <pc:sldChg chg="modSp mod">
        <pc:chgData name="Jeff Walsh" userId="5b01ebf8-e831-4c2a-8ee5-73237e173c31" providerId="ADAL" clId="{2A3BA04F-E0BC-4CB9-88B3-E75EF0940E32}" dt="2024-12-23T18:57:55.083" v="231" actId="20577"/>
        <pc:sldMkLst>
          <pc:docMk/>
          <pc:sldMk cId="2905352511" sldId="281"/>
        </pc:sldMkLst>
        <pc:spChg chg="mod">
          <ac:chgData name="Jeff Walsh" userId="5b01ebf8-e831-4c2a-8ee5-73237e173c31" providerId="ADAL" clId="{2A3BA04F-E0BC-4CB9-88B3-E75EF0940E32}" dt="2024-12-23T18:57:55.083" v="231" actId="20577"/>
          <ac:spMkLst>
            <pc:docMk/>
            <pc:sldMk cId="2905352511" sldId="281"/>
            <ac:spMk id="6" creationId="{BF573727-508B-FF8F-4B15-DFA2863C0D79}"/>
          </ac:spMkLst>
        </pc:spChg>
      </pc:sldChg>
      <pc:sldChg chg="modSp mod">
        <pc:chgData name="Jeff Walsh" userId="5b01ebf8-e831-4c2a-8ee5-73237e173c31" providerId="ADAL" clId="{2A3BA04F-E0BC-4CB9-88B3-E75EF0940E32}" dt="2024-12-23T18:58:29.219" v="267" actId="20577"/>
        <pc:sldMkLst>
          <pc:docMk/>
          <pc:sldMk cId="2715578197" sldId="282"/>
        </pc:sldMkLst>
        <pc:spChg chg="mod">
          <ac:chgData name="Jeff Walsh" userId="5b01ebf8-e831-4c2a-8ee5-73237e173c31" providerId="ADAL" clId="{2A3BA04F-E0BC-4CB9-88B3-E75EF0940E32}" dt="2024-12-23T18:58:29.219" v="267" actId="20577"/>
          <ac:spMkLst>
            <pc:docMk/>
            <pc:sldMk cId="2715578197" sldId="282"/>
            <ac:spMk id="6" creationId="{E94F1348-70FD-C621-10E0-5D6B3525CA4B}"/>
          </ac:spMkLst>
        </pc:spChg>
      </pc:sldChg>
      <pc:sldChg chg="modSp mod">
        <pc:chgData name="Jeff Walsh" userId="5b01ebf8-e831-4c2a-8ee5-73237e173c31" providerId="ADAL" clId="{2A3BA04F-E0BC-4CB9-88B3-E75EF0940E32}" dt="2024-12-23T18:59:16.800" v="310" actId="20577"/>
        <pc:sldMkLst>
          <pc:docMk/>
          <pc:sldMk cId="1634501779" sldId="283"/>
        </pc:sldMkLst>
        <pc:spChg chg="mod">
          <ac:chgData name="Jeff Walsh" userId="5b01ebf8-e831-4c2a-8ee5-73237e173c31" providerId="ADAL" clId="{2A3BA04F-E0BC-4CB9-88B3-E75EF0940E32}" dt="2024-12-23T18:59:16.800" v="310" actId="20577"/>
          <ac:spMkLst>
            <pc:docMk/>
            <pc:sldMk cId="1634501779" sldId="283"/>
            <ac:spMk id="3" creationId="{C05226BE-8DBA-7671-60C0-AF2DB8FD1A93}"/>
          </ac:spMkLst>
        </pc:spChg>
      </pc:sldChg>
      <pc:sldChg chg="modSp mod">
        <pc:chgData name="Jeff Walsh" userId="5b01ebf8-e831-4c2a-8ee5-73237e173c31" providerId="ADAL" clId="{2A3BA04F-E0BC-4CB9-88B3-E75EF0940E32}" dt="2024-12-23T19:02:05.929" v="350" actId="6549"/>
        <pc:sldMkLst>
          <pc:docMk/>
          <pc:sldMk cId="2035600977" sldId="284"/>
        </pc:sldMkLst>
        <pc:spChg chg="mod">
          <ac:chgData name="Jeff Walsh" userId="5b01ebf8-e831-4c2a-8ee5-73237e173c31" providerId="ADAL" clId="{2A3BA04F-E0BC-4CB9-88B3-E75EF0940E32}" dt="2024-12-23T19:02:05.929" v="350" actId="6549"/>
          <ac:spMkLst>
            <pc:docMk/>
            <pc:sldMk cId="2035600977" sldId="284"/>
            <ac:spMk id="3" creationId="{157F46FC-B44F-C624-82AF-7CBBAC36D2F8}"/>
          </ac:spMkLst>
        </pc:spChg>
        <pc:picChg chg="mod">
          <ac:chgData name="Jeff Walsh" userId="5b01ebf8-e831-4c2a-8ee5-73237e173c31" providerId="ADAL" clId="{2A3BA04F-E0BC-4CB9-88B3-E75EF0940E32}" dt="2024-12-23T18:59:28.292" v="312" actId="1076"/>
          <ac:picMkLst>
            <pc:docMk/>
            <pc:sldMk cId="2035600977" sldId="284"/>
            <ac:picMk id="6" creationId="{FABFBA13-288E-31E4-E70B-99DE42BBB954}"/>
          </ac:picMkLst>
        </pc:picChg>
      </pc:sldChg>
      <pc:sldChg chg="modSp mod">
        <pc:chgData name="Jeff Walsh" userId="5b01ebf8-e831-4c2a-8ee5-73237e173c31" providerId="ADAL" clId="{2A3BA04F-E0BC-4CB9-88B3-E75EF0940E32}" dt="2024-12-23T19:04:50.800" v="401" actId="20577"/>
        <pc:sldMkLst>
          <pc:docMk/>
          <pc:sldMk cId="4086345086" sldId="285"/>
        </pc:sldMkLst>
        <pc:spChg chg="mod">
          <ac:chgData name="Jeff Walsh" userId="5b01ebf8-e831-4c2a-8ee5-73237e173c31" providerId="ADAL" clId="{2A3BA04F-E0BC-4CB9-88B3-E75EF0940E32}" dt="2024-12-23T19:04:50.800" v="401" actId="20577"/>
          <ac:spMkLst>
            <pc:docMk/>
            <pc:sldMk cId="4086345086" sldId="285"/>
            <ac:spMk id="3" creationId="{1021B4A6-2ECD-493C-4E0B-42ADB8089FE9}"/>
          </ac:spMkLst>
        </pc:spChg>
      </pc:sldChg>
      <pc:sldChg chg="delSp modSp mod">
        <pc:chgData name="Jeff Walsh" userId="5b01ebf8-e831-4c2a-8ee5-73237e173c31" providerId="ADAL" clId="{2A3BA04F-E0BC-4CB9-88B3-E75EF0940E32}" dt="2024-12-23T19:11:57.048" v="608" actId="20577"/>
        <pc:sldMkLst>
          <pc:docMk/>
          <pc:sldMk cId="292337233" sldId="287"/>
        </pc:sldMkLst>
        <pc:spChg chg="mod">
          <ac:chgData name="Jeff Walsh" userId="5b01ebf8-e831-4c2a-8ee5-73237e173c31" providerId="ADAL" clId="{2A3BA04F-E0BC-4CB9-88B3-E75EF0940E32}" dt="2024-12-23T19:11:57.048" v="608" actId="20577"/>
          <ac:spMkLst>
            <pc:docMk/>
            <pc:sldMk cId="292337233" sldId="287"/>
            <ac:spMk id="3" creationId="{1C537767-A6F7-2080-42BA-F76738BCC413}"/>
          </ac:spMkLst>
        </pc:spChg>
      </pc:sldChg>
      <pc:sldChg chg="modSp mod">
        <pc:chgData name="Jeff Walsh" userId="5b01ebf8-e831-4c2a-8ee5-73237e173c31" providerId="ADAL" clId="{2A3BA04F-E0BC-4CB9-88B3-E75EF0940E32}" dt="2024-12-23T19:21:23.519" v="716" actId="20577"/>
        <pc:sldMkLst>
          <pc:docMk/>
          <pc:sldMk cId="2962028417" sldId="289"/>
        </pc:sldMkLst>
        <pc:spChg chg="mod">
          <ac:chgData name="Jeff Walsh" userId="5b01ebf8-e831-4c2a-8ee5-73237e173c31" providerId="ADAL" clId="{2A3BA04F-E0BC-4CB9-88B3-E75EF0940E32}" dt="2024-12-23T19:21:23.519" v="716" actId="20577"/>
          <ac:spMkLst>
            <pc:docMk/>
            <pc:sldMk cId="2962028417" sldId="289"/>
            <ac:spMk id="3" creationId="{C37AFB29-EF5F-492F-4F57-99C2B379C320}"/>
          </ac:spMkLst>
        </pc:spChg>
      </pc:sldChg>
      <pc:sldChg chg="addSp modSp new mod">
        <pc:chgData name="Jeff Walsh" userId="5b01ebf8-e831-4c2a-8ee5-73237e173c31" providerId="ADAL" clId="{2A3BA04F-E0BC-4CB9-88B3-E75EF0940E32}" dt="2024-12-23T19:09:50.349" v="428" actId="1076"/>
        <pc:sldMkLst>
          <pc:docMk/>
          <pc:sldMk cId="134692226" sldId="291"/>
        </pc:sldMkLst>
        <pc:spChg chg="mod">
          <ac:chgData name="Jeff Walsh" userId="5b01ebf8-e831-4c2a-8ee5-73237e173c31" providerId="ADAL" clId="{2A3BA04F-E0BC-4CB9-88B3-E75EF0940E32}" dt="2024-12-23T19:08:52.707" v="422"/>
          <ac:spMkLst>
            <pc:docMk/>
            <pc:sldMk cId="134692226" sldId="291"/>
            <ac:spMk id="2" creationId="{7F0210B5-3C0E-F956-58C0-0C4D0DE38772}"/>
          </ac:spMkLst>
        </pc:spChg>
        <pc:spChg chg="add mod">
          <ac:chgData name="Jeff Walsh" userId="5b01ebf8-e831-4c2a-8ee5-73237e173c31" providerId="ADAL" clId="{2A3BA04F-E0BC-4CB9-88B3-E75EF0940E32}" dt="2024-12-23T19:09:09.622" v="425" actId="1076"/>
          <ac:spMkLst>
            <pc:docMk/>
            <pc:sldMk cId="134692226" sldId="291"/>
            <ac:spMk id="4" creationId="{A7F5C437-B73A-834B-69BD-CF83A9C78FD9}"/>
          </ac:spMkLst>
        </pc:spChg>
        <pc:picChg chg="add mod">
          <ac:chgData name="Jeff Walsh" userId="5b01ebf8-e831-4c2a-8ee5-73237e173c31" providerId="ADAL" clId="{2A3BA04F-E0BC-4CB9-88B3-E75EF0940E32}" dt="2024-12-23T19:09:50.349" v="428" actId="1076"/>
          <ac:picMkLst>
            <pc:docMk/>
            <pc:sldMk cId="134692226" sldId="291"/>
            <ac:picMk id="6" creationId="{25FDC75B-3416-413F-082F-D5857BDE299B}"/>
          </ac:picMkLst>
        </pc:picChg>
      </pc:sldChg>
    </pc:docChg>
  </pc:docChgLst>
  <pc:docChgLst>
    <pc:chgData name="Jeff Walsh" userId="S::jeff@jeffwalsh.net::5b01ebf8-e831-4c2a-8ee5-73237e173c31" providerId="AD" clId="Web-{7B662F7A-80FC-45DD-A0B7-07DBB38AA269}"/>
    <pc:docChg chg="modSld">
      <pc:chgData name="Jeff Walsh" userId="S::jeff@jeffwalsh.net::5b01ebf8-e831-4c2a-8ee5-73237e173c31" providerId="AD" clId="Web-{7B662F7A-80FC-45DD-A0B7-07DBB38AA269}" dt="2024-12-19T23:11:05.374" v="225"/>
      <pc:docMkLst>
        <pc:docMk/>
      </pc:docMkLst>
      <pc:sldChg chg="addSp delSp">
        <pc:chgData name="Jeff Walsh" userId="S::jeff@jeffwalsh.net::5b01ebf8-e831-4c2a-8ee5-73237e173c31" providerId="AD" clId="Web-{7B662F7A-80FC-45DD-A0B7-07DBB38AA269}" dt="2024-12-19T22:27:17.551" v="9"/>
        <pc:sldMkLst>
          <pc:docMk/>
          <pc:sldMk cId="4152557656" sldId="260"/>
        </pc:sldMkLst>
      </pc:sldChg>
      <pc:sldChg chg="modNotes">
        <pc:chgData name="Jeff Walsh" userId="S::jeff@jeffwalsh.net::5b01ebf8-e831-4c2a-8ee5-73237e173c31" providerId="AD" clId="Web-{7B662F7A-80FC-45DD-A0B7-07DBB38AA269}" dt="2024-12-19T22:30:37.599" v="50"/>
        <pc:sldMkLst>
          <pc:docMk/>
          <pc:sldMk cId="1062042341" sldId="261"/>
        </pc:sldMkLst>
      </pc:sldChg>
      <pc:sldChg chg="addSp delSp">
        <pc:chgData name="Jeff Walsh" userId="S::jeff@jeffwalsh.net::5b01ebf8-e831-4c2a-8ee5-73237e173c31" providerId="AD" clId="Web-{7B662F7A-80FC-45DD-A0B7-07DBB38AA269}" dt="2024-12-19T22:36:14.928" v="56"/>
        <pc:sldMkLst>
          <pc:docMk/>
          <pc:sldMk cId="1844104144" sldId="263"/>
        </pc:sldMkLst>
      </pc:sldChg>
      <pc:sldChg chg="addSp">
        <pc:chgData name="Jeff Walsh" userId="S::jeff@jeffwalsh.net::5b01ebf8-e831-4c2a-8ee5-73237e173c31" providerId="AD" clId="Web-{7B662F7A-80FC-45DD-A0B7-07DBB38AA269}" dt="2024-12-19T23:04:33.560" v="198"/>
        <pc:sldMkLst>
          <pc:docMk/>
          <pc:sldMk cId="2609873347" sldId="268"/>
        </pc:sldMkLst>
      </pc:sldChg>
      <pc:sldChg chg="addSp modSp">
        <pc:chgData name="Jeff Walsh" userId="S::jeff@jeffwalsh.net::5b01ebf8-e831-4c2a-8ee5-73237e173c31" providerId="AD" clId="Web-{7B662F7A-80FC-45DD-A0B7-07DBB38AA269}" dt="2024-12-19T22:54:29.667" v="75"/>
        <pc:sldMkLst>
          <pc:docMk/>
          <pc:sldMk cId="2929260240" sldId="269"/>
        </pc:sldMkLst>
        <pc:spChg chg="mod">
          <ac:chgData name="Jeff Walsh" userId="S::jeff@jeffwalsh.net::5b01ebf8-e831-4c2a-8ee5-73237e173c31" providerId="AD" clId="Web-{7B662F7A-80FC-45DD-A0B7-07DBB38AA269}" dt="2024-12-19T22:54:19.417" v="71" actId="20577"/>
          <ac:spMkLst>
            <pc:docMk/>
            <pc:sldMk cId="2929260240" sldId="269"/>
            <ac:spMk id="6" creationId="{0C4F8084-7B3F-5383-481F-AAED43C441C5}"/>
          </ac:spMkLst>
        </pc:spChg>
        <pc:picChg chg="add mod">
          <ac:chgData name="Jeff Walsh" userId="S::jeff@jeffwalsh.net::5b01ebf8-e831-4c2a-8ee5-73237e173c31" providerId="AD" clId="Web-{7B662F7A-80FC-45DD-A0B7-07DBB38AA269}" dt="2024-12-19T22:54:26.948" v="74" actId="1076"/>
          <ac:picMkLst>
            <pc:docMk/>
            <pc:sldMk cId="2929260240" sldId="269"/>
            <ac:picMk id="2" creationId="{320D1F1C-E051-C92A-1DE7-EAE8A3855163}"/>
          </ac:picMkLst>
        </pc:picChg>
      </pc:sldChg>
      <pc:sldChg chg="addSp">
        <pc:chgData name="Jeff Walsh" userId="S::jeff@jeffwalsh.net::5b01ebf8-e831-4c2a-8ee5-73237e173c31" providerId="AD" clId="Web-{7B662F7A-80FC-45DD-A0B7-07DBB38AA269}" dt="2024-12-19T22:57:53.761" v="77"/>
        <pc:sldMkLst>
          <pc:docMk/>
          <pc:sldMk cId="2475641218" sldId="271"/>
        </pc:sldMkLst>
      </pc:sldChg>
      <pc:sldChg chg="modSp modNotes">
        <pc:chgData name="Jeff Walsh" userId="S::jeff@jeffwalsh.net::5b01ebf8-e831-4c2a-8ee5-73237e173c31" providerId="AD" clId="Web-{7B662F7A-80FC-45DD-A0B7-07DBB38AA269}" dt="2024-12-19T23:02:35.559" v="164"/>
        <pc:sldMkLst>
          <pc:docMk/>
          <pc:sldMk cId="1481209567" sldId="273"/>
        </pc:sldMkLst>
        <pc:spChg chg="mod">
          <ac:chgData name="Jeff Walsh" userId="S::jeff@jeffwalsh.net::5b01ebf8-e831-4c2a-8ee5-73237e173c31" providerId="AD" clId="Web-{7B662F7A-80FC-45DD-A0B7-07DBB38AA269}" dt="2024-12-19T23:01:59.856" v="136" actId="20577"/>
          <ac:spMkLst>
            <pc:docMk/>
            <pc:sldMk cId="1481209567" sldId="273"/>
            <ac:spMk id="6" creationId="{FADE31B6-3015-37A7-6D2C-10927A7F21DE}"/>
          </ac:spMkLst>
        </pc:spChg>
      </pc:sldChg>
      <pc:sldChg chg="addSp delSp">
        <pc:chgData name="Jeff Walsh" userId="S::jeff@jeffwalsh.net::5b01ebf8-e831-4c2a-8ee5-73237e173c31" providerId="AD" clId="Web-{7B662F7A-80FC-45DD-A0B7-07DBB38AA269}" dt="2024-12-19T23:11:05.374" v="225"/>
        <pc:sldMkLst>
          <pc:docMk/>
          <pc:sldMk cId="292337233" sldId="287"/>
        </pc:sldMkLst>
      </pc:sldChg>
    </pc:docChg>
  </pc:docChgLst>
  <pc:docChgLst>
    <pc:chgData name="Jeff Walsh" userId="5b01ebf8-e831-4c2a-8ee5-73237e173c31" providerId="ADAL" clId="{EF368ED6-7793-4B3B-B0EA-43DCBF3A3D32}"/>
    <pc:docChg chg="custSel addSld modSld">
      <pc:chgData name="Jeff Walsh" userId="5b01ebf8-e831-4c2a-8ee5-73237e173c31" providerId="ADAL" clId="{EF368ED6-7793-4B3B-B0EA-43DCBF3A3D32}" dt="2025-02-17T20:22:54.833" v="165" actId="27636"/>
      <pc:docMkLst>
        <pc:docMk/>
      </pc:docMkLst>
      <pc:sldChg chg="modNotesTx">
        <pc:chgData name="Jeff Walsh" userId="5b01ebf8-e831-4c2a-8ee5-73237e173c31" providerId="ADAL" clId="{EF368ED6-7793-4B3B-B0EA-43DCBF3A3D32}" dt="2025-02-10T21:46:49.243" v="84" actId="20577"/>
        <pc:sldMkLst>
          <pc:docMk/>
          <pc:sldMk cId="4152557656" sldId="260"/>
        </pc:sldMkLst>
      </pc:sldChg>
      <pc:sldChg chg="modSp mod">
        <pc:chgData name="Jeff Walsh" userId="5b01ebf8-e831-4c2a-8ee5-73237e173c31" providerId="ADAL" clId="{EF368ED6-7793-4B3B-B0EA-43DCBF3A3D32}" dt="2025-02-10T21:51:44.604" v="87" actId="20577"/>
        <pc:sldMkLst>
          <pc:docMk/>
          <pc:sldMk cId="1062042341" sldId="261"/>
        </pc:sldMkLst>
        <pc:graphicFrameChg chg="modGraphic">
          <ac:chgData name="Jeff Walsh" userId="5b01ebf8-e831-4c2a-8ee5-73237e173c31" providerId="ADAL" clId="{EF368ED6-7793-4B3B-B0EA-43DCBF3A3D32}" dt="2025-02-10T21:51:44.604" v="87" actId="20577"/>
          <ac:graphicFrameMkLst>
            <pc:docMk/>
            <pc:sldMk cId="1062042341" sldId="261"/>
            <ac:graphicFrameMk id="3" creationId="{48009A6B-777D-9EC3-7649-F2BF139704AC}"/>
          </ac:graphicFrameMkLst>
        </pc:graphicFrameChg>
      </pc:sldChg>
      <pc:sldChg chg="modSp mod">
        <pc:chgData name="Jeff Walsh" userId="5b01ebf8-e831-4c2a-8ee5-73237e173c31" providerId="ADAL" clId="{EF368ED6-7793-4B3B-B0EA-43DCBF3A3D32}" dt="2025-02-10T19:24:39.941" v="3" actId="1076"/>
        <pc:sldMkLst>
          <pc:docMk/>
          <pc:sldMk cId="3157127956" sldId="264"/>
        </pc:sldMkLst>
        <pc:graphicFrameChg chg="modGraphic">
          <ac:chgData name="Jeff Walsh" userId="5b01ebf8-e831-4c2a-8ee5-73237e173c31" providerId="ADAL" clId="{EF368ED6-7793-4B3B-B0EA-43DCBF3A3D32}" dt="2025-02-10T19:24:35.350" v="2" actId="20577"/>
          <ac:graphicFrameMkLst>
            <pc:docMk/>
            <pc:sldMk cId="3157127956" sldId="264"/>
            <ac:graphicFrameMk id="4" creationId="{8A8DBD86-AD61-DC1D-858A-987D48800FB7}"/>
          </ac:graphicFrameMkLst>
        </pc:graphicFrameChg>
        <pc:graphicFrameChg chg="mod">
          <ac:chgData name="Jeff Walsh" userId="5b01ebf8-e831-4c2a-8ee5-73237e173c31" providerId="ADAL" clId="{EF368ED6-7793-4B3B-B0EA-43DCBF3A3D32}" dt="2025-02-10T19:24:39.941" v="3" actId="1076"/>
          <ac:graphicFrameMkLst>
            <pc:docMk/>
            <pc:sldMk cId="3157127956" sldId="264"/>
            <ac:graphicFrameMk id="5" creationId="{6C53047C-686F-FF2D-F50A-F45EE19C453C}"/>
          </ac:graphicFrameMkLst>
        </pc:graphicFrameChg>
      </pc:sldChg>
      <pc:sldChg chg="modSp mod">
        <pc:chgData name="Jeff Walsh" userId="5b01ebf8-e831-4c2a-8ee5-73237e173c31" providerId="ADAL" clId="{EF368ED6-7793-4B3B-B0EA-43DCBF3A3D32}" dt="2025-02-10T19:28:50.575" v="7" actId="20577"/>
        <pc:sldMkLst>
          <pc:docMk/>
          <pc:sldMk cId="1194388571" sldId="278"/>
        </pc:sldMkLst>
        <pc:spChg chg="mod">
          <ac:chgData name="Jeff Walsh" userId="5b01ebf8-e831-4c2a-8ee5-73237e173c31" providerId="ADAL" clId="{EF368ED6-7793-4B3B-B0EA-43DCBF3A3D32}" dt="2025-02-10T19:28:50.575" v="7" actId="20577"/>
          <ac:spMkLst>
            <pc:docMk/>
            <pc:sldMk cId="1194388571" sldId="278"/>
            <ac:spMk id="6" creationId="{B5EB71AC-0CBF-1A77-C397-C9BBC118E721}"/>
          </ac:spMkLst>
        </pc:spChg>
      </pc:sldChg>
      <pc:sldChg chg="modSp mod">
        <pc:chgData name="Jeff Walsh" userId="5b01ebf8-e831-4c2a-8ee5-73237e173c31" providerId="ADAL" clId="{EF368ED6-7793-4B3B-B0EA-43DCBF3A3D32}" dt="2025-02-10T22:13:30.314" v="158" actId="20577"/>
        <pc:sldMkLst>
          <pc:docMk/>
          <pc:sldMk cId="2962028417" sldId="289"/>
        </pc:sldMkLst>
        <pc:spChg chg="mod">
          <ac:chgData name="Jeff Walsh" userId="5b01ebf8-e831-4c2a-8ee5-73237e173c31" providerId="ADAL" clId="{EF368ED6-7793-4B3B-B0EA-43DCBF3A3D32}" dt="2025-02-10T22:13:30.314" v="158" actId="20577"/>
          <ac:spMkLst>
            <pc:docMk/>
            <pc:sldMk cId="2962028417" sldId="289"/>
            <ac:spMk id="3" creationId="{C37AFB29-EF5F-492F-4F57-99C2B379C320}"/>
          </ac:spMkLst>
        </pc:spChg>
      </pc:sldChg>
      <pc:sldChg chg="addSp delSp modSp mod">
        <pc:chgData name="Jeff Walsh" userId="5b01ebf8-e831-4c2a-8ee5-73237e173c31" providerId="ADAL" clId="{EF368ED6-7793-4B3B-B0EA-43DCBF3A3D32}" dt="2025-02-10T22:12:14.447" v="156" actId="20577"/>
        <pc:sldMkLst>
          <pc:docMk/>
          <pc:sldMk cId="3819525831" sldId="290"/>
        </pc:sldMkLst>
        <pc:spChg chg="mod">
          <ac:chgData name="Jeff Walsh" userId="5b01ebf8-e831-4c2a-8ee5-73237e173c31" providerId="ADAL" clId="{EF368ED6-7793-4B3B-B0EA-43DCBF3A3D32}" dt="2025-02-10T22:12:14.447" v="156" actId="20577"/>
          <ac:spMkLst>
            <pc:docMk/>
            <pc:sldMk cId="3819525831" sldId="290"/>
            <ac:spMk id="2" creationId="{1434C062-3479-1C7D-C995-949A13DD88FF}"/>
          </ac:spMkLst>
        </pc:spChg>
      </pc:sldChg>
      <pc:sldChg chg="modSp mod">
        <pc:chgData name="Jeff Walsh" userId="5b01ebf8-e831-4c2a-8ee5-73237e173c31" providerId="ADAL" clId="{EF368ED6-7793-4B3B-B0EA-43DCBF3A3D32}" dt="2025-02-10T19:32:41.255" v="9" actId="1076"/>
        <pc:sldMkLst>
          <pc:docMk/>
          <pc:sldMk cId="134692226" sldId="291"/>
        </pc:sldMkLst>
        <pc:spChg chg="mod">
          <ac:chgData name="Jeff Walsh" userId="5b01ebf8-e831-4c2a-8ee5-73237e173c31" providerId="ADAL" clId="{EF368ED6-7793-4B3B-B0EA-43DCBF3A3D32}" dt="2025-02-10T19:32:41.255" v="9" actId="1076"/>
          <ac:spMkLst>
            <pc:docMk/>
            <pc:sldMk cId="134692226" sldId="291"/>
            <ac:spMk id="4" creationId="{A7F5C437-B73A-834B-69BD-CF83A9C78FD9}"/>
          </ac:spMkLst>
        </pc:spChg>
      </pc:sldChg>
      <pc:sldChg chg="addSp delSp modSp new mod modClrScheme chgLayout">
        <pc:chgData name="Jeff Walsh" userId="5b01ebf8-e831-4c2a-8ee5-73237e173c31" providerId="ADAL" clId="{EF368ED6-7793-4B3B-B0EA-43DCBF3A3D32}" dt="2025-02-17T20:22:54.833" v="165" actId="27636"/>
        <pc:sldMkLst>
          <pc:docMk/>
          <pc:sldMk cId="3406673260" sldId="292"/>
        </pc:sldMkLst>
        <pc:spChg chg="mod ord">
          <ac:chgData name="Jeff Walsh" userId="5b01ebf8-e831-4c2a-8ee5-73237e173c31" providerId="ADAL" clId="{EF368ED6-7793-4B3B-B0EA-43DCBF3A3D32}" dt="2025-02-17T20:22:54.833" v="165" actId="27636"/>
          <ac:spMkLst>
            <pc:docMk/>
            <pc:sldMk cId="3406673260" sldId="292"/>
            <ac:spMk id="2" creationId="{D370D2B0-7A7D-BDDD-1DD5-308394063C1B}"/>
          </ac:spMkLst>
        </pc:spChg>
        <pc:spChg chg="add mod ord">
          <ac:chgData name="Jeff Walsh" userId="5b01ebf8-e831-4c2a-8ee5-73237e173c31" providerId="ADAL" clId="{EF368ED6-7793-4B3B-B0EA-43DCBF3A3D32}" dt="2025-02-17T20:22:54.816" v="164" actId="700"/>
          <ac:spMkLst>
            <pc:docMk/>
            <pc:sldMk cId="3406673260" sldId="292"/>
            <ac:spMk id="4" creationId="{4A5001E4-EB12-8CDF-B6CD-AC455A6E4545}"/>
          </ac:spMkLst>
        </pc:spChg>
        <pc:inkChg chg="add del">
          <ac:chgData name="Jeff Walsh" userId="5b01ebf8-e831-4c2a-8ee5-73237e173c31" providerId="ADAL" clId="{EF368ED6-7793-4B3B-B0EA-43DCBF3A3D32}" dt="2025-02-17T20:22:39.506" v="159" actId="478"/>
          <ac:inkMkLst>
            <pc:docMk/>
            <pc:sldMk cId="3406673260" sldId="292"/>
            <ac:inkMk id="3" creationId="{F6063F82-360B-C283-71D3-99C139E8E33E}"/>
          </ac:inkMkLst>
        </pc:ink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9367FED-3EBC-3090-1277-B9C6E2C3481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B888E71-16B0-34F9-7B62-8ED4633BEE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96ECC99-F16A-4077-9A31-A2D5AACFF2BB}" type="datetimeFigureOut">
              <a:rPr lang="en-US" smtClean="0"/>
              <a:t>2/17/2025</a:t>
            </a:fld>
            <a:endParaRPr lang="en-US" dirty="0"/>
          </a:p>
        </p:txBody>
      </p:sp>
      <p:sp>
        <p:nvSpPr>
          <p:cNvPr id="4" name="Footer Placeholder 3">
            <a:extLst>
              <a:ext uri="{FF2B5EF4-FFF2-40B4-BE49-F238E27FC236}">
                <a16:creationId xmlns:a16="http://schemas.microsoft.com/office/drawing/2014/main" id="{C7181143-FD7D-771B-062F-A0CAADBF6E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Tree>
    <p:extLst>
      <p:ext uri="{BB962C8B-B14F-4D97-AF65-F5344CB8AC3E}">
        <p14:creationId xmlns:p14="http://schemas.microsoft.com/office/powerpoint/2010/main" val="13887531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55902F-901C-4471-9B64-2E5F6115112F}" type="datetimeFigureOut">
              <a:rPr lang="en-US" smtClean="0"/>
              <a:t>2/17/2025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47EC90-7D04-41A4-9723-F5D8EB41D85A}" type="slidenum">
              <a:rPr lang="en-US" smtClean="0"/>
              <a:t>‹#›</a:t>
            </a:fld>
            <a:endParaRPr lang="en-US" dirty="0"/>
          </a:p>
        </p:txBody>
      </p:sp>
    </p:spTree>
    <p:extLst>
      <p:ext uri="{BB962C8B-B14F-4D97-AF65-F5344CB8AC3E}">
        <p14:creationId xmlns:p14="http://schemas.microsoft.com/office/powerpoint/2010/main" val="2808693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kyvector.com/?ll=29.645094641776016,-102.94390868664007&amp;chart=301&amp;zoom=4"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skyvector.com/?ll=62.58727176012201,-153.63427734218274&amp;chart=301&amp;zoom=8"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Flight levels and transition altitude</a:t>
            </a:r>
          </a:p>
        </p:txBody>
      </p:sp>
      <p:sp>
        <p:nvSpPr>
          <p:cNvPr id="4" name="Slide Number Placeholder 3"/>
          <p:cNvSpPr>
            <a:spLocks noGrp="1"/>
          </p:cNvSpPr>
          <p:nvPr>
            <p:ph type="sldNum" sz="quarter" idx="5"/>
          </p:nvPr>
        </p:nvSpPr>
        <p:spPr/>
        <p:txBody>
          <a:bodyPr/>
          <a:lstStyle/>
          <a:p>
            <a:fld id="{9647EC90-7D04-41A4-9723-F5D8EB41D85A}" type="slidenum">
              <a:rPr lang="en-US" smtClean="0"/>
              <a:t>5</a:t>
            </a:fld>
            <a:endParaRPr lang="en-US" dirty="0"/>
          </a:p>
        </p:txBody>
      </p:sp>
    </p:spTree>
    <p:extLst>
      <p:ext uri="{BB962C8B-B14F-4D97-AF65-F5344CB8AC3E}">
        <p14:creationId xmlns:p14="http://schemas.microsoft.com/office/powerpoint/2010/main" val="3670215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Example or clearance vs not</a:t>
            </a:r>
          </a:p>
          <a:p>
            <a:r>
              <a:rPr lang="en-US" dirty="0">
                <a:ea typeface="Calibri"/>
                <a:cs typeface="Calibri"/>
              </a:rPr>
              <a:t>Mode c = alt encoding </a:t>
            </a:r>
            <a:r>
              <a:rPr lang="en-US" dirty="0" err="1">
                <a:ea typeface="Calibri"/>
                <a:cs typeface="Calibri"/>
              </a:rPr>
              <a:t>xprd</a:t>
            </a:r>
          </a:p>
        </p:txBody>
      </p:sp>
      <p:sp>
        <p:nvSpPr>
          <p:cNvPr id="4" name="Slide Number Placeholder 3"/>
          <p:cNvSpPr>
            <a:spLocks noGrp="1"/>
          </p:cNvSpPr>
          <p:nvPr>
            <p:ph type="sldNum" sz="quarter" idx="5"/>
          </p:nvPr>
        </p:nvSpPr>
        <p:spPr/>
        <p:txBody>
          <a:bodyPr/>
          <a:lstStyle/>
          <a:p>
            <a:fld id="{9647EC90-7D04-41A4-9723-F5D8EB41D85A}" type="slidenum">
              <a:rPr lang="en-US" smtClean="0"/>
              <a:t>6</a:t>
            </a:fld>
            <a:endParaRPr lang="en-US" dirty="0"/>
          </a:p>
        </p:txBody>
      </p:sp>
    </p:spTree>
    <p:extLst>
      <p:ext uri="{BB962C8B-B14F-4D97-AF65-F5344CB8AC3E}">
        <p14:creationId xmlns:p14="http://schemas.microsoft.com/office/powerpoint/2010/main" val="4112596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a non-charted 20nm ring that the </a:t>
            </a:r>
            <a:r>
              <a:rPr lang="en-US" dirty="0" err="1"/>
              <a:t>tracon</a:t>
            </a:r>
            <a:r>
              <a:rPr lang="en-US" dirty="0"/>
              <a:t> controls</a:t>
            </a:r>
          </a:p>
        </p:txBody>
      </p:sp>
      <p:sp>
        <p:nvSpPr>
          <p:cNvPr id="4" name="Slide Number Placeholder 3"/>
          <p:cNvSpPr>
            <a:spLocks noGrp="1"/>
          </p:cNvSpPr>
          <p:nvPr>
            <p:ph type="sldNum" sz="quarter" idx="5"/>
          </p:nvPr>
        </p:nvSpPr>
        <p:spPr/>
        <p:txBody>
          <a:bodyPr/>
          <a:lstStyle/>
          <a:p>
            <a:fld id="{9647EC90-7D04-41A4-9723-F5D8EB41D85A}" type="slidenum">
              <a:rPr lang="en-US" smtClean="0"/>
              <a:t>7</a:t>
            </a:fld>
            <a:endParaRPr lang="en-US" dirty="0"/>
          </a:p>
        </p:txBody>
      </p:sp>
    </p:spTree>
    <p:extLst>
      <p:ext uri="{BB962C8B-B14F-4D97-AF65-F5344CB8AC3E}">
        <p14:creationId xmlns:p14="http://schemas.microsoft.com/office/powerpoint/2010/main" val="1918238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7F6EA-FEAA-60BE-DF66-AE821F56C5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810740-A398-42C4-EABD-6864DCBB70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82E58D-C458-08FB-9787-381407DD7C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9921497-8383-73F9-F4D6-4B955D2E5CC3}"/>
              </a:ext>
            </a:extLst>
          </p:cNvPr>
          <p:cNvSpPr>
            <a:spLocks noGrp="1"/>
          </p:cNvSpPr>
          <p:nvPr>
            <p:ph type="sldNum" sz="quarter" idx="5"/>
          </p:nvPr>
        </p:nvSpPr>
        <p:spPr/>
        <p:txBody>
          <a:bodyPr/>
          <a:lstStyle/>
          <a:p>
            <a:fld id="{9647EC90-7D04-41A4-9723-F5D8EB41D85A}" type="slidenum">
              <a:rPr lang="en-US" smtClean="0"/>
              <a:t>8</a:t>
            </a:fld>
            <a:endParaRPr lang="en-US" dirty="0"/>
          </a:p>
        </p:txBody>
      </p:sp>
    </p:spTree>
    <p:extLst>
      <p:ext uri="{BB962C8B-B14F-4D97-AF65-F5344CB8AC3E}">
        <p14:creationId xmlns:p14="http://schemas.microsoft.com/office/powerpoint/2010/main" val="1136420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59D30-F27C-E36D-0BD5-3099627EB2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6985A3-91DB-806A-5E8E-76AA3A5647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A6F09E-F663-F772-408A-4B1F9B15D15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Times New Roman" panose="02020603050405020304" pitchFamily="18" charset="0"/>
                <a:cs typeface="Times New Roman" panose="02020603050405020304" pitchFamily="18" charset="0"/>
              </a:rPr>
              <a:t>All </a:t>
            </a:r>
            <a:r>
              <a:rPr lang="en-US" sz="1800" i="1" dirty="0">
                <a:effectLst/>
                <a:latin typeface="Aptos" panose="020B0004020202020204" pitchFamily="34" charset="0"/>
                <a:ea typeface="Times New Roman" panose="02020603050405020304" pitchFamily="18" charset="0"/>
                <a:cs typeface="Times New Roman" panose="02020603050405020304" pitchFamily="18" charset="0"/>
              </a:rPr>
              <a:t>controlled</a:t>
            </a:r>
            <a:r>
              <a:rPr lang="en-US" sz="1800" dirty="0">
                <a:effectLst/>
                <a:latin typeface="Aptos" panose="020B0004020202020204" pitchFamily="34" charset="0"/>
                <a:ea typeface="Times New Roman" panose="02020603050405020304" pitchFamily="18" charset="0"/>
                <a:cs typeface="Times New Roman" panose="02020603050405020304" pitchFamily="18" charset="0"/>
              </a:rPr>
              <a:t> airspace that is not Class A, B, C, or D; E = everywhere else. Unless otherwise depicted, begins at 14,500ft MSL and extends up to, but not including, FL180 MSL. In all practicality, it usually starts at 1200ft AGL, with a few exceptions (e.g. </a:t>
            </a:r>
            <a:r>
              <a:rPr lang="en-US"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3"/>
              </a:rPr>
              <a:t>Big Bend</a:t>
            </a:r>
            <a:r>
              <a:rPr lang="en-US" sz="1800" dirty="0">
                <a:effectLst/>
                <a:latin typeface="Aptos" panose="020B0004020202020204" pitchFamily="34" charset="0"/>
                <a:ea typeface="Times New Roman" panose="02020603050405020304" pitchFamily="18" charset="0"/>
                <a:cs typeface="Times New Roman" panose="02020603050405020304" pitchFamily="18" charset="0"/>
              </a:rPr>
              <a:t>, </a:t>
            </a:r>
            <a:r>
              <a:rPr lang="en-US" sz="18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4"/>
              </a:rPr>
              <a:t>Alaska</a:t>
            </a:r>
            <a:r>
              <a:rPr lang="en-US" sz="1800" dirty="0">
                <a:effectLst/>
                <a:latin typeface="Aptos" panose="020B0004020202020204" pitchFamily="34" charset="0"/>
                <a:ea typeface="Times New Roman" panose="02020603050405020304" pitchFamily="18" charset="0"/>
                <a:cs typeface="Times New Roman" panose="02020603050405020304" pitchFamily="18" charset="0"/>
              </a:rPr>
              <a:t>). Generally, surrounding </a:t>
            </a:r>
            <a:r>
              <a:rPr lang="en-US" sz="1800" dirty="0" err="1">
                <a:effectLst/>
                <a:latin typeface="Aptos" panose="020B0004020202020204" pitchFamily="34" charset="0"/>
                <a:ea typeface="Times New Roman" panose="02020603050405020304" pitchFamily="18" charset="0"/>
                <a:cs typeface="Times New Roman" panose="02020603050405020304" pitchFamily="18" charset="0"/>
              </a:rPr>
              <a:t>untowered</a:t>
            </a:r>
            <a:r>
              <a:rPr lang="en-US" sz="1800" dirty="0">
                <a:effectLst/>
                <a:latin typeface="Aptos" panose="020B0004020202020204" pitchFamily="34" charset="0"/>
                <a:ea typeface="Times New Roman" panose="02020603050405020304" pitchFamily="18" charset="0"/>
                <a:cs typeface="Times New Roman" panose="02020603050405020304" pitchFamily="18" charset="0"/>
              </a:rPr>
              <a:t> airports to protect the airspace for instrument procedures, in which case the Class E airspace begins at either 700ft or 1200ft AGL. Class E also begins again above FL600 to an undefined upper limit.</a:t>
            </a:r>
          </a:p>
          <a:p>
            <a:endParaRPr lang="en-US" dirty="0"/>
          </a:p>
        </p:txBody>
      </p:sp>
      <p:sp>
        <p:nvSpPr>
          <p:cNvPr id="4" name="Slide Number Placeholder 3">
            <a:extLst>
              <a:ext uri="{FF2B5EF4-FFF2-40B4-BE49-F238E27FC236}">
                <a16:creationId xmlns:a16="http://schemas.microsoft.com/office/drawing/2014/main" id="{C157C271-1A76-36CA-BC3F-C72E5C4F9621}"/>
              </a:ext>
            </a:extLst>
          </p:cNvPr>
          <p:cNvSpPr>
            <a:spLocks noGrp="1"/>
          </p:cNvSpPr>
          <p:nvPr>
            <p:ph type="sldNum" sz="quarter" idx="5"/>
          </p:nvPr>
        </p:nvSpPr>
        <p:spPr/>
        <p:txBody>
          <a:bodyPr/>
          <a:lstStyle/>
          <a:p>
            <a:fld id="{9647EC90-7D04-41A4-9723-F5D8EB41D85A}" type="slidenum">
              <a:rPr lang="en-US" smtClean="0"/>
              <a:t>9</a:t>
            </a:fld>
            <a:endParaRPr lang="en-US" dirty="0"/>
          </a:p>
        </p:txBody>
      </p:sp>
    </p:spTree>
    <p:extLst>
      <p:ext uri="{BB962C8B-B14F-4D97-AF65-F5344CB8AC3E}">
        <p14:creationId xmlns:p14="http://schemas.microsoft.com/office/powerpoint/2010/main" val="3610718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58EEA-456C-BFA2-2948-E78D40C230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A5AA5E-A090-9B75-8A83-8C6F456179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D5E672-96F0-809D-54DF-E3AD15AEFF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DEDD74-FD15-786F-0E89-963728E00101}"/>
              </a:ext>
            </a:extLst>
          </p:cNvPr>
          <p:cNvSpPr>
            <a:spLocks noGrp="1"/>
          </p:cNvSpPr>
          <p:nvPr>
            <p:ph type="sldNum" sz="quarter" idx="5"/>
          </p:nvPr>
        </p:nvSpPr>
        <p:spPr/>
        <p:txBody>
          <a:bodyPr/>
          <a:lstStyle/>
          <a:p>
            <a:fld id="{9647EC90-7D04-41A4-9723-F5D8EB41D85A}" type="slidenum">
              <a:rPr lang="en-US" smtClean="0"/>
              <a:t>11</a:t>
            </a:fld>
            <a:endParaRPr lang="en-US" dirty="0"/>
          </a:p>
        </p:txBody>
      </p:sp>
    </p:spTree>
    <p:extLst>
      <p:ext uri="{BB962C8B-B14F-4D97-AF65-F5344CB8AC3E}">
        <p14:creationId xmlns:p14="http://schemas.microsoft.com/office/powerpoint/2010/main" val="4033177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Gulf coast helicopters</a:t>
            </a:r>
          </a:p>
          <a:p>
            <a:r>
              <a:rPr lang="en-US">
                <a:ea typeface="Calibri"/>
                <a:cs typeface="Calibri"/>
              </a:rPr>
              <a:t>Fort dix</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647EC90-7D04-41A4-9723-F5D8EB41D85A}" type="slidenum">
              <a:rPr lang="en-US" smtClean="0"/>
              <a:t>20</a:t>
            </a:fld>
            <a:endParaRPr lang="en-US" dirty="0"/>
          </a:p>
        </p:txBody>
      </p:sp>
    </p:spTree>
    <p:extLst>
      <p:ext uri="{BB962C8B-B14F-4D97-AF65-F5344CB8AC3E}">
        <p14:creationId xmlns:p14="http://schemas.microsoft.com/office/powerpoint/2010/main" val="1744773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73A97-D6CE-C0B0-3038-2453F2119F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CE5EED-3A39-0D14-6A82-0F9363CB55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6B12AB-CA5A-12D3-E932-1BCF8DF3EEEC}"/>
              </a:ext>
            </a:extLst>
          </p:cNvPr>
          <p:cNvSpPr>
            <a:spLocks noGrp="1"/>
          </p:cNvSpPr>
          <p:nvPr>
            <p:ph type="dt" sz="half" idx="10"/>
          </p:nvPr>
        </p:nvSpPr>
        <p:spPr/>
        <p:txBody>
          <a:bodyPr/>
          <a:lstStyle/>
          <a:p>
            <a:fld id="{10B263BA-11C8-4BA8-933F-AD69D458217A}" type="datetimeFigureOut">
              <a:rPr lang="en-US" smtClean="0"/>
              <a:t>2/17/2025</a:t>
            </a:fld>
            <a:endParaRPr lang="en-US" dirty="0"/>
          </a:p>
        </p:txBody>
      </p:sp>
      <p:sp>
        <p:nvSpPr>
          <p:cNvPr id="5" name="Footer Placeholder 4">
            <a:extLst>
              <a:ext uri="{FF2B5EF4-FFF2-40B4-BE49-F238E27FC236}">
                <a16:creationId xmlns:a16="http://schemas.microsoft.com/office/drawing/2014/main" id="{5A0B6111-C83F-B868-BED9-FC88C436CC6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4B04318-FFEA-0F4D-4E7A-9E177701EE2E}"/>
              </a:ext>
            </a:extLst>
          </p:cNvPr>
          <p:cNvSpPr>
            <a:spLocks noGrp="1"/>
          </p:cNvSpPr>
          <p:nvPr>
            <p:ph type="sldNum" sz="quarter" idx="12"/>
          </p:nvPr>
        </p:nvSpPr>
        <p:spPr/>
        <p:txBody>
          <a:bodyPr/>
          <a:lstStyle/>
          <a:p>
            <a:fld id="{67EFDD31-779B-4CE3-8774-1A08064EF0FC}" type="slidenum">
              <a:rPr lang="en-US" smtClean="0"/>
              <a:t>‹#›</a:t>
            </a:fld>
            <a:endParaRPr lang="en-US" dirty="0"/>
          </a:p>
        </p:txBody>
      </p:sp>
    </p:spTree>
    <p:extLst>
      <p:ext uri="{BB962C8B-B14F-4D97-AF65-F5344CB8AC3E}">
        <p14:creationId xmlns:p14="http://schemas.microsoft.com/office/powerpoint/2010/main" val="3608702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B04E9-1CFD-55FB-B767-EBC0748210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B6ABCA-8AC5-2CCE-04F0-5C799E31E0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B91AFF-4CF4-A0FB-171E-55DD46BF949A}"/>
              </a:ext>
            </a:extLst>
          </p:cNvPr>
          <p:cNvSpPr>
            <a:spLocks noGrp="1"/>
          </p:cNvSpPr>
          <p:nvPr>
            <p:ph type="dt" sz="half" idx="10"/>
          </p:nvPr>
        </p:nvSpPr>
        <p:spPr/>
        <p:txBody>
          <a:bodyPr/>
          <a:lstStyle/>
          <a:p>
            <a:fld id="{10B263BA-11C8-4BA8-933F-AD69D458217A}" type="datetimeFigureOut">
              <a:rPr lang="en-US" smtClean="0"/>
              <a:t>2/17/2025</a:t>
            </a:fld>
            <a:endParaRPr lang="en-US" dirty="0"/>
          </a:p>
        </p:txBody>
      </p:sp>
      <p:sp>
        <p:nvSpPr>
          <p:cNvPr id="5" name="Footer Placeholder 4">
            <a:extLst>
              <a:ext uri="{FF2B5EF4-FFF2-40B4-BE49-F238E27FC236}">
                <a16:creationId xmlns:a16="http://schemas.microsoft.com/office/drawing/2014/main" id="{2927BC7D-3988-91A6-33B8-16B5093A01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CF7160C-DFE9-7857-86C0-8DF98FBD2105}"/>
              </a:ext>
            </a:extLst>
          </p:cNvPr>
          <p:cNvSpPr>
            <a:spLocks noGrp="1"/>
          </p:cNvSpPr>
          <p:nvPr>
            <p:ph type="sldNum" sz="quarter" idx="12"/>
          </p:nvPr>
        </p:nvSpPr>
        <p:spPr/>
        <p:txBody>
          <a:bodyPr/>
          <a:lstStyle/>
          <a:p>
            <a:fld id="{67EFDD31-779B-4CE3-8774-1A08064EF0FC}" type="slidenum">
              <a:rPr lang="en-US" smtClean="0"/>
              <a:t>‹#›</a:t>
            </a:fld>
            <a:endParaRPr lang="en-US" dirty="0"/>
          </a:p>
        </p:txBody>
      </p:sp>
    </p:spTree>
    <p:extLst>
      <p:ext uri="{BB962C8B-B14F-4D97-AF65-F5344CB8AC3E}">
        <p14:creationId xmlns:p14="http://schemas.microsoft.com/office/powerpoint/2010/main" val="3871297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3FB9F6-B939-7182-BCE3-0737BB5ED8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B953E7-16CB-2655-6CBD-E6978FA0C5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C9BA31-0DD9-7CA3-D362-DC8F6C20D25F}"/>
              </a:ext>
            </a:extLst>
          </p:cNvPr>
          <p:cNvSpPr>
            <a:spLocks noGrp="1"/>
          </p:cNvSpPr>
          <p:nvPr>
            <p:ph type="dt" sz="half" idx="10"/>
          </p:nvPr>
        </p:nvSpPr>
        <p:spPr/>
        <p:txBody>
          <a:bodyPr/>
          <a:lstStyle/>
          <a:p>
            <a:fld id="{10B263BA-11C8-4BA8-933F-AD69D458217A}" type="datetimeFigureOut">
              <a:rPr lang="en-US" smtClean="0"/>
              <a:t>2/17/2025</a:t>
            </a:fld>
            <a:endParaRPr lang="en-US" dirty="0"/>
          </a:p>
        </p:txBody>
      </p:sp>
      <p:sp>
        <p:nvSpPr>
          <p:cNvPr id="5" name="Footer Placeholder 4">
            <a:extLst>
              <a:ext uri="{FF2B5EF4-FFF2-40B4-BE49-F238E27FC236}">
                <a16:creationId xmlns:a16="http://schemas.microsoft.com/office/drawing/2014/main" id="{FCB86FBC-3C78-06D7-3B01-20056FBE974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4993333-5204-B0EE-D5D9-17A77D4DEAEA}"/>
              </a:ext>
            </a:extLst>
          </p:cNvPr>
          <p:cNvSpPr>
            <a:spLocks noGrp="1"/>
          </p:cNvSpPr>
          <p:nvPr>
            <p:ph type="sldNum" sz="quarter" idx="12"/>
          </p:nvPr>
        </p:nvSpPr>
        <p:spPr/>
        <p:txBody>
          <a:bodyPr/>
          <a:lstStyle/>
          <a:p>
            <a:fld id="{67EFDD31-779B-4CE3-8774-1A08064EF0FC}" type="slidenum">
              <a:rPr lang="en-US" smtClean="0"/>
              <a:t>‹#›</a:t>
            </a:fld>
            <a:endParaRPr lang="en-US" dirty="0"/>
          </a:p>
        </p:txBody>
      </p:sp>
    </p:spTree>
    <p:extLst>
      <p:ext uri="{BB962C8B-B14F-4D97-AF65-F5344CB8AC3E}">
        <p14:creationId xmlns:p14="http://schemas.microsoft.com/office/powerpoint/2010/main" val="2767145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89A66-82DE-FCCE-2344-84900BA73B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CEC55B-D63F-7B9B-443C-6254CD011D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810114-1F8B-BC2F-F760-214132A1FEEA}"/>
              </a:ext>
            </a:extLst>
          </p:cNvPr>
          <p:cNvSpPr>
            <a:spLocks noGrp="1"/>
          </p:cNvSpPr>
          <p:nvPr>
            <p:ph type="dt" sz="half" idx="10"/>
          </p:nvPr>
        </p:nvSpPr>
        <p:spPr/>
        <p:txBody>
          <a:bodyPr/>
          <a:lstStyle/>
          <a:p>
            <a:fld id="{10B263BA-11C8-4BA8-933F-AD69D458217A}" type="datetimeFigureOut">
              <a:rPr lang="en-US" smtClean="0"/>
              <a:t>2/17/2025</a:t>
            </a:fld>
            <a:endParaRPr lang="en-US" dirty="0"/>
          </a:p>
        </p:txBody>
      </p:sp>
      <p:sp>
        <p:nvSpPr>
          <p:cNvPr id="5" name="Footer Placeholder 4">
            <a:extLst>
              <a:ext uri="{FF2B5EF4-FFF2-40B4-BE49-F238E27FC236}">
                <a16:creationId xmlns:a16="http://schemas.microsoft.com/office/drawing/2014/main" id="{58C226A7-65E1-C7B9-80C1-5D9DE26F9B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8F0A01-E2BE-4A70-167A-1172BE5FA249}"/>
              </a:ext>
            </a:extLst>
          </p:cNvPr>
          <p:cNvSpPr>
            <a:spLocks noGrp="1"/>
          </p:cNvSpPr>
          <p:nvPr>
            <p:ph type="sldNum" sz="quarter" idx="12"/>
          </p:nvPr>
        </p:nvSpPr>
        <p:spPr/>
        <p:txBody>
          <a:bodyPr/>
          <a:lstStyle/>
          <a:p>
            <a:fld id="{67EFDD31-779B-4CE3-8774-1A08064EF0FC}" type="slidenum">
              <a:rPr lang="en-US" smtClean="0"/>
              <a:t>‹#›</a:t>
            </a:fld>
            <a:endParaRPr lang="en-US" dirty="0"/>
          </a:p>
        </p:txBody>
      </p:sp>
    </p:spTree>
    <p:extLst>
      <p:ext uri="{BB962C8B-B14F-4D97-AF65-F5344CB8AC3E}">
        <p14:creationId xmlns:p14="http://schemas.microsoft.com/office/powerpoint/2010/main" val="1161383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CAFF2-082F-7B54-0C2C-3F63DA8161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45748B-AE99-E700-4554-9CBFAAADA8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D0C777-5DEE-6C07-7C39-1EB904D0A146}"/>
              </a:ext>
            </a:extLst>
          </p:cNvPr>
          <p:cNvSpPr>
            <a:spLocks noGrp="1"/>
          </p:cNvSpPr>
          <p:nvPr>
            <p:ph type="dt" sz="half" idx="10"/>
          </p:nvPr>
        </p:nvSpPr>
        <p:spPr/>
        <p:txBody>
          <a:bodyPr/>
          <a:lstStyle/>
          <a:p>
            <a:fld id="{10B263BA-11C8-4BA8-933F-AD69D458217A}" type="datetimeFigureOut">
              <a:rPr lang="en-US" smtClean="0"/>
              <a:t>2/17/2025</a:t>
            </a:fld>
            <a:endParaRPr lang="en-US" dirty="0"/>
          </a:p>
        </p:txBody>
      </p:sp>
      <p:sp>
        <p:nvSpPr>
          <p:cNvPr id="5" name="Footer Placeholder 4">
            <a:extLst>
              <a:ext uri="{FF2B5EF4-FFF2-40B4-BE49-F238E27FC236}">
                <a16:creationId xmlns:a16="http://schemas.microsoft.com/office/drawing/2014/main" id="{AF71AD77-C2A4-8741-A31D-77ABEE31641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9B883A-9783-112C-7DE0-15B2DBE113E9}"/>
              </a:ext>
            </a:extLst>
          </p:cNvPr>
          <p:cNvSpPr>
            <a:spLocks noGrp="1"/>
          </p:cNvSpPr>
          <p:nvPr>
            <p:ph type="sldNum" sz="quarter" idx="12"/>
          </p:nvPr>
        </p:nvSpPr>
        <p:spPr/>
        <p:txBody>
          <a:bodyPr/>
          <a:lstStyle/>
          <a:p>
            <a:fld id="{67EFDD31-779B-4CE3-8774-1A08064EF0FC}" type="slidenum">
              <a:rPr lang="en-US" smtClean="0"/>
              <a:t>‹#›</a:t>
            </a:fld>
            <a:endParaRPr lang="en-US" dirty="0"/>
          </a:p>
        </p:txBody>
      </p:sp>
    </p:spTree>
    <p:extLst>
      <p:ext uri="{BB962C8B-B14F-4D97-AF65-F5344CB8AC3E}">
        <p14:creationId xmlns:p14="http://schemas.microsoft.com/office/powerpoint/2010/main" val="355781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DF45F-86D4-CE17-1048-80801B1D0F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13B962-8465-2861-8711-EFC9BD1AC35E}"/>
              </a:ext>
            </a:extLst>
          </p:cNvPr>
          <p:cNvSpPr>
            <a:spLocks noGrp="1"/>
          </p:cNvSpPr>
          <p:nvPr>
            <p:ph sz="half" idx="1"/>
          </p:nvPr>
        </p:nvSpPr>
        <p:spPr>
          <a:xfrm>
            <a:off x="838200" y="125333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669BE6-3A92-539B-F17F-6AF32C7600BD}"/>
              </a:ext>
            </a:extLst>
          </p:cNvPr>
          <p:cNvSpPr>
            <a:spLocks noGrp="1"/>
          </p:cNvSpPr>
          <p:nvPr>
            <p:ph sz="half" idx="2"/>
          </p:nvPr>
        </p:nvSpPr>
        <p:spPr>
          <a:xfrm>
            <a:off x="6172200" y="125333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835E1B-E9F4-25D3-8A5A-3270BD463FE4}"/>
              </a:ext>
            </a:extLst>
          </p:cNvPr>
          <p:cNvSpPr>
            <a:spLocks noGrp="1"/>
          </p:cNvSpPr>
          <p:nvPr>
            <p:ph type="dt" sz="half" idx="10"/>
          </p:nvPr>
        </p:nvSpPr>
        <p:spPr/>
        <p:txBody>
          <a:bodyPr/>
          <a:lstStyle/>
          <a:p>
            <a:fld id="{10B263BA-11C8-4BA8-933F-AD69D458217A}" type="datetimeFigureOut">
              <a:rPr lang="en-US" smtClean="0"/>
              <a:t>2/17/2025</a:t>
            </a:fld>
            <a:endParaRPr lang="en-US" dirty="0"/>
          </a:p>
        </p:txBody>
      </p:sp>
      <p:sp>
        <p:nvSpPr>
          <p:cNvPr id="6" name="Footer Placeholder 5">
            <a:extLst>
              <a:ext uri="{FF2B5EF4-FFF2-40B4-BE49-F238E27FC236}">
                <a16:creationId xmlns:a16="http://schemas.microsoft.com/office/drawing/2014/main" id="{3C8D2779-3B1C-D02E-A552-D8E314868CB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AB6A6B5-9BD0-BB2D-6E38-B354BF2C7D0C}"/>
              </a:ext>
            </a:extLst>
          </p:cNvPr>
          <p:cNvSpPr>
            <a:spLocks noGrp="1"/>
          </p:cNvSpPr>
          <p:nvPr>
            <p:ph type="sldNum" sz="quarter" idx="12"/>
          </p:nvPr>
        </p:nvSpPr>
        <p:spPr/>
        <p:txBody>
          <a:bodyPr/>
          <a:lstStyle/>
          <a:p>
            <a:fld id="{67EFDD31-779B-4CE3-8774-1A08064EF0FC}" type="slidenum">
              <a:rPr lang="en-US" smtClean="0"/>
              <a:t>‹#›</a:t>
            </a:fld>
            <a:endParaRPr lang="en-US" dirty="0"/>
          </a:p>
        </p:txBody>
      </p:sp>
    </p:spTree>
    <p:extLst>
      <p:ext uri="{BB962C8B-B14F-4D97-AF65-F5344CB8AC3E}">
        <p14:creationId xmlns:p14="http://schemas.microsoft.com/office/powerpoint/2010/main" val="4212278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7B430-56FF-E25F-52DF-5061A16EF0C8}"/>
              </a:ext>
            </a:extLst>
          </p:cNvPr>
          <p:cNvSpPr>
            <a:spLocks noGrp="1"/>
          </p:cNvSpPr>
          <p:nvPr>
            <p:ph type="title"/>
          </p:nvPr>
        </p:nvSpPr>
        <p:spPr>
          <a:xfrm>
            <a:off x="0" y="-1"/>
            <a:ext cx="12192000" cy="52251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97CD41-43F1-1DC0-603D-3430F056C091}"/>
              </a:ext>
            </a:extLst>
          </p:cNvPr>
          <p:cNvSpPr>
            <a:spLocks noGrp="1"/>
          </p:cNvSpPr>
          <p:nvPr>
            <p:ph type="body" idx="1"/>
          </p:nvPr>
        </p:nvSpPr>
        <p:spPr>
          <a:xfrm>
            <a:off x="838200" y="69709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1FDC0E-DA4B-38B2-5FA6-FE0937C6155B}"/>
              </a:ext>
            </a:extLst>
          </p:cNvPr>
          <p:cNvSpPr>
            <a:spLocks noGrp="1"/>
          </p:cNvSpPr>
          <p:nvPr>
            <p:ph sz="half" idx="2"/>
          </p:nvPr>
        </p:nvSpPr>
        <p:spPr>
          <a:xfrm>
            <a:off x="838200" y="152100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2516C4-25F2-ACB8-42DA-6B547160F50C}"/>
              </a:ext>
            </a:extLst>
          </p:cNvPr>
          <p:cNvSpPr>
            <a:spLocks noGrp="1"/>
          </p:cNvSpPr>
          <p:nvPr>
            <p:ph type="body" sz="quarter" idx="3"/>
          </p:nvPr>
        </p:nvSpPr>
        <p:spPr>
          <a:xfrm>
            <a:off x="6170612" y="69709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6A00CD-C8A6-AA09-DCBF-815584A919C6}"/>
              </a:ext>
            </a:extLst>
          </p:cNvPr>
          <p:cNvSpPr>
            <a:spLocks noGrp="1"/>
          </p:cNvSpPr>
          <p:nvPr>
            <p:ph sz="quarter" idx="4"/>
          </p:nvPr>
        </p:nvSpPr>
        <p:spPr>
          <a:xfrm>
            <a:off x="6170612" y="152100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9EB67A-C46A-412A-1FB6-50409EFCE4A4}"/>
              </a:ext>
            </a:extLst>
          </p:cNvPr>
          <p:cNvSpPr>
            <a:spLocks noGrp="1"/>
          </p:cNvSpPr>
          <p:nvPr>
            <p:ph type="dt" sz="half" idx="10"/>
          </p:nvPr>
        </p:nvSpPr>
        <p:spPr/>
        <p:txBody>
          <a:bodyPr/>
          <a:lstStyle/>
          <a:p>
            <a:fld id="{10B263BA-11C8-4BA8-933F-AD69D458217A}" type="datetimeFigureOut">
              <a:rPr lang="en-US" smtClean="0"/>
              <a:t>2/17/2025</a:t>
            </a:fld>
            <a:endParaRPr lang="en-US" dirty="0"/>
          </a:p>
        </p:txBody>
      </p:sp>
      <p:sp>
        <p:nvSpPr>
          <p:cNvPr id="8" name="Footer Placeholder 7">
            <a:extLst>
              <a:ext uri="{FF2B5EF4-FFF2-40B4-BE49-F238E27FC236}">
                <a16:creationId xmlns:a16="http://schemas.microsoft.com/office/drawing/2014/main" id="{772BB7C9-782E-7B55-8CFC-D758419E71E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7076655-A73D-761B-847C-B33AF3535095}"/>
              </a:ext>
            </a:extLst>
          </p:cNvPr>
          <p:cNvSpPr>
            <a:spLocks noGrp="1"/>
          </p:cNvSpPr>
          <p:nvPr>
            <p:ph type="sldNum" sz="quarter" idx="12"/>
          </p:nvPr>
        </p:nvSpPr>
        <p:spPr/>
        <p:txBody>
          <a:bodyPr/>
          <a:lstStyle/>
          <a:p>
            <a:fld id="{67EFDD31-779B-4CE3-8774-1A08064EF0FC}" type="slidenum">
              <a:rPr lang="en-US" smtClean="0"/>
              <a:t>‹#›</a:t>
            </a:fld>
            <a:endParaRPr lang="en-US" dirty="0"/>
          </a:p>
        </p:txBody>
      </p:sp>
    </p:spTree>
    <p:extLst>
      <p:ext uri="{BB962C8B-B14F-4D97-AF65-F5344CB8AC3E}">
        <p14:creationId xmlns:p14="http://schemas.microsoft.com/office/powerpoint/2010/main" val="2238058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E9112-7030-6DC4-CC07-D2D3648EA6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72F592-78BC-A240-77BA-308E8C91BFAA}"/>
              </a:ext>
            </a:extLst>
          </p:cNvPr>
          <p:cNvSpPr>
            <a:spLocks noGrp="1"/>
          </p:cNvSpPr>
          <p:nvPr>
            <p:ph type="dt" sz="half" idx="10"/>
          </p:nvPr>
        </p:nvSpPr>
        <p:spPr/>
        <p:txBody>
          <a:bodyPr/>
          <a:lstStyle/>
          <a:p>
            <a:fld id="{10B263BA-11C8-4BA8-933F-AD69D458217A}" type="datetimeFigureOut">
              <a:rPr lang="en-US" smtClean="0"/>
              <a:t>2/17/2025</a:t>
            </a:fld>
            <a:endParaRPr lang="en-US" dirty="0"/>
          </a:p>
        </p:txBody>
      </p:sp>
      <p:sp>
        <p:nvSpPr>
          <p:cNvPr id="4" name="Footer Placeholder 3">
            <a:extLst>
              <a:ext uri="{FF2B5EF4-FFF2-40B4-BE49-F238E27FC236}">
                <a16:creationId xmlns:a16="http://schemas.microsoft.com/office/drawing/2014/main" id="{B35AFD29-27E2-668C-B992-BF4789B9AD3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1C321-9703-8D24-8BF1-02DBB86A3F5C}"/>
              </a:ext>
            </a:extLst>
          </p:cNvPr>
          <p:cNvSpPr>
            <a:spLocks noGrp="1"/>
          </p:cNvSpPr>
          <p:nvPr>
            <p:ph type="sldNum" sz="quarter" idx="12"/>
          </p:nvPr>
        </p:nvSpPr>
        <p:spPr/>
        <p:txBody>
          <a:bodyPr/>
          <a:lstStyle/>
          <a:p>
            <a:fld id="{67EFDD31-779B-4CE3-8774-1A08064EF0FC}" type="slidenum">
              <a:rPr lang="en-US" smtClean="0"/>
              <a:t>‹#›</a:t>
            </a:fld>
            <a:endParaRPr lang="en-US" dirty="0"/>
          </a:p>
        </p:txBody>
      </p:sp>
    </p:spTree>
    <p:extLst>
      <p:ext uri="{BB962C8B-B14F-4D97-AF65-F5344CB8AC3E}">
        <p14:creationId xmlns:p14="http://schemas.microsoft.com/office/powerpoint/2010/main" val="2078095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19F1F8-B239-A4B9-0FD6-0311B8605074}"/>
              </a:ext>
            </a:extLst>
          </p:cNvPr>
          <p:cNvSpPr>
            <a:spLocks noGrp="1"/>
          </p:cNvSpPr>
          <p:nvPr>
            <p:ph type="dt" sz="half" idx="10"/>
          </p:nvPr>
        </p:nvSpPr>
        <p:spPr/>
        <p:txBody>
          <a:bodyPr/>
          <a:lstStyle/>
          <a:p>
            <a:fld id="{10B263BA-11C8-4BA8-933F-AD69D458217A}" type="datetimeFigureOut">
              <a:rPr lang="en-US" smtClean="0"/>
              <a:t>2/17/2025</a:t>
            </a:fld>
            <a:endParaRPr lang="en-US" dirty="0"/>
          </a:p>
        </p:txBody>
      </p:sp>
      <p:sp>
        <p:nvSpPr>
          <p:cNvPr id="3" name="Footer Placeholder 2">
            <a:extLst>
              <a:ext uri="{FF2B5EF4-FFF2-40B4-BE49-F238E27FC236}">
                <a16:creationId xmlns:a16="http://schemas.microsoft.com/office/drawing/2014/main" id="{D352D542-A699-2754-AFFE-6FC7C53335F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32972F3-E137-A76B-49A8-90643CFFEBFC}"/>
              </a:ext>
            </a:extLst>
          </p:cNvPr>
          <p:cNvSpPr>
            <a:spLocks noGrp="1"/>
          </p:cNvSpPr>
          <p:nvPr>
            <p:ph type="sldNum" sz="quarter" idx="12"/>
          </p:nvPr>
        </p:nvSpPr>
        <p:spPr/>
        <p:txBody>
          <a:bodyPr/>
          <a:lstStyle/>
          <a:p>
            <a:fld id="{67EFDD31-779B-4CE3-8774-1A08064EF0FC}" type="slidenum">
              <a:rPr lang="en-US" smtClean="0"/>
              <a:t>‹#›</a:t>
            </a:fld>
            <a:endParaRPr lang="en-US" dirty="0"/>
          </a:p>
        </p:txBody>
      </p:sp>
    </p:spTree>
    <p:extLst>
      <p:ext uri="{BB962C8B-B14F-4D97-AF65-F5344CB8AC3E}">
        <p14:creationId xmlns:p14="http://schemas.microsoft.com/office/powerpoint/2010/main" val="3785124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7C799-0529-20EC-F4D0-6431455432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D740CD-C53A-F2F4-EA6B-0D4526882F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7D5D26-DB10-D417-E430-C3D8684177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035891-0C43-9773-01DF-0F92BC07DC70}"/>
              </a:ext>
            </a:extLst>
          </p:cNvPr>
          <p:cNvSpPr>
            <a:spLocks noGrp="1"/>
          </p:cNvSpPr>
          <p:nvPr>
            <p:ph type="dt" sz="half" idx="10"/>
          </p:nvPr>
        </p:nvSpPr>
        <p:spPr/>
        <p:txBody>
          <a:bodyPr/>
          <a:lstStyle/>
          <a:p>
            <a:fld id="{10B263BA-11C8-4BA8-933F-AD69D458217A}" type="datetimeFigureOut">
              <a:rPr lang="en-US" smtClean="0"/>
              <a:t>2/17/2025</a:t>
            </a:fld>
            <a:endParaRPr lang="en-US" dirty="0"/>
          </a:p>
        </p:txBody>
      </p:sp>
      <p:sp>
        <p:nvSpPr>
          <p:cNvPr id="6" name="Footer Placeholder 5">
            <a:extLst>
              <a:ext uri="{FF2B5EF4-FFF2-40B4-BE49-F238E27FC236}">
                <a16:creationId xmlns:a16="http://schemas.microsoft.com/office/drawing/2014/main" id="{9207C5E9-7051-8D9B-A919-12719982BFC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F80604E-C926-90E3-8C03-B0456D460314}"/>
              </a:ext>
            </a:extLst>
          </p:cNvPr>
          <p:cNvSpPr>
            <a:spLocks noGrp="1"/>
          </p:cNvSpPr>
          <p:nvPr>
            <p:ph type="sldNum" sz="quarter" idx="12"/>
          </p:nvPr>
        </p:nvSpPr>
        <p:spPr/>
        <p:txBody>
          <a:bodyPr/>
          <a:lstStyle/>
          <a:p>
            <a:fld id="{67EFDD31-779B-4CE3-8774-1A08064EF0FC}" type="slidenum">
              <a:rPr lang="en-US" smtClean="0"/>
              <a:t>‹#›</a:t>
            </a:fld>
            <a:endParaRPr lang="en-US" dirty="0"/>
          </a:p>
        </p:txBody>
      </p:sp>
    </p:spTree>
    <p:extLst>
      <p:ext uri="{BB962C8B-B14F-4D97-AF65-F5344CB8AC3E}">
        <p14:creationId xmlns:p14="http://schemas.microsoft.com/office/powerpoint/2010/main" val="3648616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53959-06A0-3EC2-7CDF-E63C8BABA0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A2E549-F425-9AC7-61AC-B7AC8FD230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11E643F-81F4-BEC6-AFCA-2914FBD3B9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BC419F-80ED-6A27-9D14-1B701F2DA955}"/>
              </a:ext>
            </a:extLst>
          </p:cNvPr>
          <p:cNvSpPr>
            <a:spLocks noGrp="1"/>
          </p:cNvSpPr>
          <p:nvPr>
            <p:ph type="dt" sz="half" idx="10"/>
          </p:nvPr>
        </p:nvSpPr>
        <p:spPr/>
        <p:txBody>
          <a:bodyPr/>
          <a:lstStyle/>
          <a:p>
            <a:fld id="{10B263BA-11C8-4BA8-933F-AD69D458217A}" type="datetimeFigureOut">
              <a:rPr lang="en-US" smtClean="0"/>
              <a:t>2/17/2025</a:t>
            </a:fld>
            <a:endParaRPr lang="en-US" dirty="0"/>
          </a:p>
        </p:txBody>
      </p:sp>
      <p:sp>
        <p:nvSpPr>
          <p:cNvPr id="6" name="Footer Placeholder 5">
            <a:extLst>
              <a:ext uri="{FF2B5EF4-FFF2-40B4-BE49-F238E27FC236}">
                <a16:creationId xmlns:a16="http://schemas.microsoft.com/office/drawing/2014/main" id="{72B93688-72F1-5B60-B7CA-4098BC00978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D2AC486-6AD9-4B68-7D77-DF70C2D207CE}"/>
              </a:ext>
            </a:extLst>
          </p:cNvPr>
          <p:cNvSpPr>
            <a:spLocks noGrp="1"/>
          </p:cNvSpPr>
          <p:nvPr>
            <p:ph type="sldNum" sz="quarter" idx="12"/>
          </p:nvPr>
        </p:nvSpPr>
        <p:spPr/>
        <p:txBody>
          <a:bodyPr/>
          <a:lstStyle/>
          <a:p>
            <a:fld id="{67EFDD31-779B-4CE3-8774-1A08064EF0FC}" type="slidenum">
              <a:rPr lang="en-US" smtClean="0"/>
              <a:t>‹#›</a:t>
            </a:fld>
            <a:endParaRPr lang="en-US" dirty="0"/>
          </a:p>
        </p:txBody>
      </p:sp>
    </p:spTree>
    <p:extLst>
      <p:ext uri="{BB962C8B-B14F-4D97-AF65-F5344CB8AC3E}">
        <p14:creationId xmlns:p14="http://schemas.microsoft.com/office/powerpoint/2010/main" val="3919543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59F81A-4A50-BD6E-3D46-E19013167F1C}"/>
              </a:ext>
            </a:extLst>
          </p:cNvPr>
          <p:cNvSpPr>
            <a:spLocks noGrp="1"/>
          </p:cNvSpPr>
          <p:nvPr>
            <p:ph type="title"/>
          </p:nvPr>
        </p:nvSpPr>
        <p:spPr>
          <a:xfrm>
            <a:off x="0" y="1"/>
            <a:ext cx="12192000" cy="539930"/>
          </a:xfrm>
          <a:prstGeom prst="rect">
            <a:avLst/>
          </a:prstGeom>
          <a:solidFill>
            <a:schemeClr val="tx2"/>
          </a:solidFill>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D885231-9D35-7A07-EE8A-ED36ACD210F2}"/>
              </a:ext>
            </a:extLst>
          </p:cNvPr>
          <p:cNvSpPr>
            <a:spLocks noGrp="1"/>
          </p:cNvSpPr>
          <p:nvPr>
            <p:ph type="body" idx="1"/>
          </p:nvPr>
        </p:nvSpPr>
        <p:spPr>
          <a:xfrm>
            <a:off x="838200" y="771887"/>
            <a:ext cx="10515600" cy="53763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1A9E0F-E2E1-BF9D-A1FD-B5FF64E322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B263BA-11C8-4BA8-933F-AD69D458217A}" type="datetimeFigureOut">
              <a:rPr lang="en-US" smtClean="0"/>
              <a:t>2/17/2025</a:t>
            </a:fld>
            <a:endParaRPr lang="en-US" dirty="0"/>
          </a:p>
        </p:txBody>
      </p:sp>
      <p:sp>
        <p:nvSpPr>
          <p:cNvPr id="5" name="Footer Placeholder 4">
            <a:extLst>
              <a:ext uri="{FF2B5EF4-FFF2-40B4-BE49-F238E27FC236}">
                <a16:creationId xmlns:a16="http://schemas.microsoft.com/office/drawing/2014/main" id="{0B9A0612-83AD-AFFD-5774-551B299FCC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3C7AD81-FD34-DA3C-E7D9-790A9A5C9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EFDD31-779B-4CE3-8774-1A08064EF0FC}" type="slidenum">
              <a:rPr lang="en-US" smtClean="0"/>
              <a:t>‹#›</a:t>
            </a:fld>
            <a:endParaRPr lang="en-US" dirty="0"/>
          </a:p>
        </p:txBody>
      </p:sp>
    </p:spTree>
    <p:extLst>
      <p:ext uri="{BB962C8B-B14F-4D97-AF65-F5344CB8AC3E}">
        <p14:creationId xmlns:p14="http://schemas.microsoft.com/office/powerpoint/2010/main" val="29000325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sua.faa.gov/"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hyperlink" Target="https://skyvector.com/?ll=62.58727176012201,-153.63427734218274&amp;chart=301&amp;zoom=8" TargetMode="External"/><Relationship Id="rId4" Type="http://schemas.openxmlformats.org/officeDocument/2006/relationships/hyperlink" Target="https://skyvector.com/?ll=29.645094641776016,-102.94390868664007&amp;chart=301&amp;zoom=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971D751-B9AB-3382-0388-7E688E7E9038}"/>
              </a:ext>
            </a:extLst>
          </p:cNvPr>
          <p:cNvGraphicFramePr>
            <a:graphicFrameLocks noGrp="1"/>
          </p:cNvGraphicFramePr>
          <p:nvPr>
            <p:extLst>
              <p:ext uri="{D42A27DB-BD31-4B8C-83A1-F6EECF244321}">
                <p14:modId xmlns:p14="http://schemas.microsoft.com/office/powerpoint/2010/main" val="633925621"/>
              </p:ext>
            </p:extLst>
          </p:nvPr>
        </p:nvGraphicFramePr>
        <p:xfrm>
          <a:off x="0" y="584776"/>
          <a:ext cx="12192000" cy="4469555"/>
        </p:xfrm>
        <a:graphic>
          <a:graphicData uri="http://schemas.openxmlformats.org/drawingml/2006/table">
            <a:tbl>
              <a:tblPr>
                <a:tableStyleId>{5C22544A-7EE6-4342-B048-85BDC9FD1C3A}</a:tableStyleId>
              </a:tblPr>
              <a:tblGrid>
                <a:gridCol w="3048000">
                  <a:extLst>
                    <a:ext uri="{9D8B030D-6E8A-4147-A177-3AD203B41FA5}">
                      <a16:colId xmlns:a16="http://schemas.microsoft.com/office/drawing/2014/main" val="2375618482"/>
                    </a:ext>
                  </a:extLst>
                </a:gridCol>
                <a:gridCol w="3048000">
                  <a:extLst>
                    <a:ext uri="{9D8B030D-6E8A-4147-A177-3AD203B41FA5}">
                      <a16:colId xmlns:a16="http://schemas.microsoft.com/office/drawing/2014/main" val="4136194000"/>
                    </a:ext>
                  </a:extLst>
                </a:gridCol>
                <a:gridCol w="3048000">
                  <a:extLst>
                    <a:ext uri="{9D8B030D-6E8A-4147-A177-3AD203B41FA5}">
                      <a16:colId xmlns:a16="http://schemas.microsoft.com/office/drawing/2014/main" val="168933332"/>
                    </a:ext>
                  </a:extLst>
                </a:gridCol>
                <a:gridCol w="3048000">
                  <a:extLst>
                    <a:ext uri="{9D8B030D-6E8A-4147-A177-3AD203B41FA5}">
                      <a16:colId xmlns:a16="http://schemas.microsoft.com/office/drawing/2014/main" val="2539954895"/>
                    </a:ext>
                  </a:extLst>
                </a:gridCol>
              </a:tblGrid>
              <a:tr h="262115">
                <a:tc gridSpan="2">
                  <a:txBody>
                    <a:bodyPr/>
                    <a:lstStyle/>
                    <a:p>
                      <a:r>
                        <a:rPr lang="en-US" sz="1400" b="1" dirty="0"/>
                        <a:t>Objective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Purpose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US"/>
                    </a:p>
                  </a:txBody>
                  <a:tcPr/>
                </a:tc>
                <a:extLst>
                  <a:ext uri="{0D108BD9-81ED-4DB2-BD59-A6C34878D82A}">
                    <a16:rowId xmlns:a16="http://schemas.microsoft.com/office/drawing/2014/main" val="2357378562"/>
                  </a:ext>
                </a:extLst>
              </a:tr>
              <a:tr h="706613">
                <a:tc gridSpan="2">
                  <a:txBody>
                    <a:bodyPr/>
                    <a:lstStyle/>
                    <a:p>
                      <a:r>
                        <a:rPr lang="en-US" sz="1400" dirty="0"/>
                        <a:t>To determine the applicant understands the National Airspace System, can apply that knowledge, manage associated risks, and demonstrate appropriate skills.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en-US" sz="1400" dirty="0"/>
                        <a:t>Every flight occurs in some class of airspace, whether you realize it or not. The rules can vary quite a bit between different classes of airspace, so it’s important that pilots understand how they fit into the System.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064857776"/>
                  </a:ext>
                </a:extLst>
              </a:tr>
              <a:tr h="262115">
                <a:tc>
                  <a:txBody>
                    <a:bodyPr/>
                    <a:lstStyle/>
                    <a:p>
                      <a:r>
                        <a:rPr lang="en-US" sz="1400" b="1" dirty="0"/>
                        <a:t>Student Actions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400" b="1" dirty="0"/>
                        <a:t>Instructor Actions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400" b="1" dirty="0"/>
                        <a:t>Schedule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400" b="1" dirty="0"/>
                        <a:t>Equipment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35380438"/>
                  </a:ext>
                </a:extLst>
              </a:tr>
              <a:tr h="629075">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Review references prior to lesson</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lvl="0" indent="-285750">
                        <a:buFont typeface="Arial" panose="020B0604020202020204" pitchFamily="34" charset="0"/>
                        <a:buChar char="•"/>
                      </a:pPr>
                      <a:r>
                        <a:rPr lang="en-US" sz="1400" kern="1200" dirty="0">
                          <a:solidFill>
                            <a:schemeClr val="dk1"/>
                          </a:solidFill>
                          <a:effectLst/>
                          <a:latin typeface="+mn-lt"/>
                          <a:ea typeface="+mn-ea"/>
                          <a:cs typeface="+mn-cs"/>
                        </a:rPr>
                        <a:t>Deliver ground lesson</a:t>
                      </a:r>
                    </a:p>
                    <a:p>
                      <a:pPr marL="285750" indent="-285750">
                        <a:buFont typeface="Arial" panose="020B0604020202020204" pitchFamily="34" charset="0"/>
                        <a:buChar char="•"/>
                      </a:pPr>
                      <a:r>
                        <a:rPr lang="en-US" sz="1400" kern="1200" dirty="0">
                          <a:solidFill>
                            <a:schemeClr val="dk1"/>
                          </a:solidFill>
                          <a:effectLst/>
                          <a:latin typeface="+mn-lt"/>
                          <a:ea typeface="+mn-ea"/>
                          <a:cs typeface="+mn-cs"/>
                        </a:rPr>
                        <a:t>Answer student questions</a:t>
                      </a:r>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lvl="0" indent="-285750">
                        <a:buFont typeface="Arial" panose="020B0604020202020204" pitchFamily="34" charset="0"/>
                        <a:buChar char="•"/>
                      </a:pPr>
                      <a:r>
                        <a:rPr lang="en-US" sz="1400" kern="1200" dirty="0">
                          <a:solidFill>
                            <a:schemeClr val="dk1"/>
                          </a:solidFill>
                          <a:effectLst/>
                          <a:latin typeface="+mn-lt"/>
                          <a:ea typeface="+mn-ea"/>
                          <a:cs typeface="+mn-cs"/>
                        </a:rPr>
                        <a:t>Ground lesson</a:t>
                      </a:r>
                      <a:r>
                        <a:rPr lang="en-US" sz="1400" kern="1200">
                          <a:solidFill>
                            <a:schemeClr val="dk1"/>
                          </a:solidFill>
                          <a:effectLst/>
                          <a:latin typeface="+mn-lt"/>
                          <a:ea typeface="+mn-ea"/>
                          <a:cs typeface="+mn-cs"/>
                        </a:rPr>
                        <a:t>: 60 </a:t>
                      </a:r>
                      <a:r>
                        <a:rPr lang="en-US" sz="1400" kern="1200" dirty="0">
                          <a:solidFill>
                            <a:schemeClr val="dk1"/>
                          </a:solidFill>
                          <a:effectLst/>
                          <a:latin typeface="+mn-lt"/>
                          <a:ea typeface="+mn-ea"/>
                          <a:cs typeface="+mn-cs"/>
                        </a:rPr>
                        <a:t>minutes</a:t>
                      </a:r>
                    </a:p>
                    <a:p>
                      <a:pPr marL="285750" indent="-285750">
                        <a:buFont typeface="Arial" panose="020B0604020202020204" pitchFamily="34" charset="0"/>
                        <a:buChar char="•"/>
                      </a:pPr>
                      <a:r>
                        <a:rPr lang="en-US" sz="1400" kern="1200" dirty="0">
                          <a:solidFill>
                            <a:schemeClr val="dk1"/>
                          </a:solidFill>
                          <a:effectLst/>
                          <a:latin typeface="+mn-lt"/>
                          <a:ea typeface="+mn-ea"/>
                          <a:cs typeface="+mn-cs"/>
                        </a:rPr>
                        <a:t>Q&amp;A: 15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References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4116146"/>
                  </a:ext>
                </a:extLst>
              </a:tr>
              <a:tr h="262115">
                <a:tc gridSpan="4">
                  <a:txBody>
                    <a:bodyPr/>
                    <a:lstStyle/>
                    <a:p>
                      <a:r>
                        <a:rPr lang="en-US" sz="1400" b="1" dirty="0"/>
                        <a:t>Completion Standards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US"/>
                    </a:p>
                  </a:txBody>
                  <a:tcPr/>
                </a:tc>
                <a:extLst>
                  <a:ext uri="{0D108BD9-81ED-4DB2-BD59-A6C34878D82A}">
                    <a16:rowId xmlns:a16="http://schemas.microsoft.com/office/drawing/2014/main" val="2986591218"/>
                  </a:ext>
                </a:extLst>
              </a:tr>
              <a:tr h="445595">
                <a:tc gridSpan="4">
                  <a:txBody>
                    <a:bodyPr/>
                    <a:lstStyle/>
                    <a:p>
                      <a:pPr marL="0" indent="0" algn="l" rtl="0" eaLnBrk="1" latinLnBrk="0" hangingPunct="1">
                        <a:buFont typeface="Arial" panose="020B0604020202020204" pitchFamily="34" charset="0"/>
                        <a:buNone/>
                      </a:pPr>
                      <a:r>
                        <a:rPr lang="en-US" sz="1400" kern="1200" dirty="0">
                          <a:solidFill>
                            <a:schemeClr val="dk1"/>
                          </a:solidFill>
                          <a:effectLst/>
                          <a:latin typeface="+mn-lt"/>
                          <a:ea typeface="+mn-ea"/>
                          <a:cs typeface="+mn-cs"/>
                        </a:rPr>
                        <a:t>The applicant demonstrates and simultaneously explains how to:</a:t>
                      </a:r>
                    </a:p>
                    <a:p>
                      <a:pPr marL="342900" indent="-342900" algn="l" rtl="0" eaLnBrk="1" latinLnBrk="0" hangingPunct="1">
                        <a:buFont typeface="+mj-lt"/>
                        <a:buAutoNum type="arabicPeriod"/>
                      </a:pPr>
                      <a:r>
                        <a:rPr lang="en-US" sz="1400" kern="1200" dirty="0">
                          <a:solidFill>
                            <a:schemeClr val="dk1"/>
                          </a:solidFill>
                          <a:effectLst/>
                          <a:latin typeface="+mn-lt"/>
                          <a:ea typeface="+mn-ea"/>
                          <a:cs typeface="+mn-cs"/>
                        </a:rPr>
                        <a:t>Identify and comply with the requirements for basic VFR weather minimums and flying in particular classes of airspace</a:t>
                      </a:r>
                    </a:p>
                    <a:p>
                      <a:pPr marL="342900" indent="-342900" algn="l" rtl="0" eaLnBrk="1" latinLnBrk="0" hangingPunct="1">
                        <a:buFont typeface="+mj-lt"/>
                        <a:buAutoNum type="arabicPeriod"/>
                      </a:pPr>
                      <a:r>
                        <a:rPr lang="en-US" sz="1400" kern="1200" dirty="0">
                          <a:solidFill>
                            <a:schemeClr val="dk1"/>
                          </a:solidFill>
                          <a:effectLst/>
                          <a:latin typeface="+mn-lt"/>
                          <a:ea typeface="+mn-ea"/>
                          <a:cs typeface="+mn-cs"/>
                        </a:rPr>
                        <a:t>Correctly identify airspace and operate in accordance with associated communication and equipment requirements</a:t>
                      </a:r>
                    </a:p>
                    <a:p>
                      <a:pPr marL="342900" indent="-342900" algn="l" rtl="0" eaLnBrk="1" latinLnBrk="0" hangingPunct="1">
                        <a:buFont typeface="+mj-lt"/>
                        <a:buAutoNum type="arabicPeriod"/>
                      </a:pPr>
                      <a:r>
                        <a:rPr lang="en-US" sz="1400" kern="1200" dirty="0">
                          <a:solidFill>
                            <a:schemeClr val="dk1"/>
                          </a:solidFill>
                          <a:effectLst/>
                          <a:latin typeface="+mn-lt"/>
                          <a:ea typeface="+mn-ea"/>
                          <a:cs typeface="+mn-cs"/>
                        </a:rPr>
                        <a:t>Identify the requirements for operating in SUA or within a TFR. Identify and comply with special air traffic rules (SATR) and SFRA operations, if applicable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171450" lvl="0" indent="-171450">
                        <a:buFont typeface="Arial" panose="020B0604020202020204" pitchFamily="34" charset="0"/>
                        <a:buChar char="•"/>
                      </a:pPr>
                      <a:endParaRPr 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704174092"/>
                  </a:ext>
                </a:extLst>
              </a:tr>
              <a:tr h="262115">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Resources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pPr marL="171450" indent="-171450">
                        <a:buFont typeface="Arial" panose="020B0604020202020204" pitchFamily="34" charset="0"/>
                        <a:buChar char="•"/>
                      </a:pPr>
                      <a:endParaRPr 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50398850"/>
                  </a:ext>
                </a:extLst>
              </a:tr>
              <a:tr h="812006">
                <a:tc gridSpan="4">
                  <a:txBody>
                    <a:bodyPr/>
                    <a:lstStyle/>
                    <a:p>
                      <a:pPr marL="171450" lvl="0" indent="-171450">
                        <a:buFont typeface="Arial" panose="020B0604020202020204" pitchFamily="34" charset="0"/>
                        <a:buChar char="•"/>
                      </a:pPr>
                      <a:r>
                        <a:rPr lang="en-US" sz="1400" kern="1200" dirty="0">
                          <a:solidFill>
                            <a:schemeClr val="dk1"/>
                          </a:solidFill>
                          <a:effectLst/>
                          <a:latin typeface="+mn-lt"/>
                          <a:ea typeface="+mn-ea"/>
                          <a:cs typeface="+mn-cs"/>
                        </a:rPr>
                        <a:t>Pilot’s Handbook of Aeronautical Knowledge (PHAK) (FAA-H-8083-25C), Chapter 15</a:t>
                      </a:r>
                    </a:p>
                    <a:p>
                      <a:pPr marL="171450" lvl="0" indent="-171450">
                        <a:buFont typeface="Arial" panose="020B0604020202020204" pitchFamily="34" charset="0"/>
                        <a:buChar char="•"/>
                      </a:pPr>
                      <a:r>
                        <a:rPr lang="en-US" sz="1400" kern="1200" dirty="0">
                          <a:solidFill>
                            <a:schemeClr val="dk1"/>
                          </a:solidFill>
                          <a:effectLst/>
                          <a:latin typeface="+mn-lt"/>
                          <a:ea typeface="+mn-ea"/>
                          <a:cs typeface="+mn-cs"/>
                        </a:rPr>
                        <a:t>Private Pilot Airplane ACS (FAA-S-ACS-6C), Area I Task E</a:t>
                      </a:r>
                    </a:p>
                    <a:p>
                      <a:pPr marL="171450" lvl="0" indent="-171450">
                        <a:buFont typeface="Arial" panose="020B0604020202020204" pitchFamily="34" charset="0"/>
                        <a:buChar char="•"/>
                      </a:pPr>
                      <a:r>
                        <a:rPr lang="en-US" sz="1400" kern="1200" dirty="0">
                          <a:solidFill>
                            <a:schemeClr val="dk1"/>
                          </a:solidFill>
                          <a:effectLst/>
                          <a:latin typeface="+mn-lt"/>
                          <a:ea typeface="+mn-ea"/>
                          <a:cs typeface="+mn-cs"/>
                        </a:rPr>
                        <a:t>Commercial Pilot Airplane ACS (FAA-S-ACS-7B), Area I Task E</a:t>
                      </a:r>
                    </a:p>
                    <a:p>
                      <a:pPr marL="171450" lvl="0" indent="-171450">
                        <a:buFont typeface="Arial" panose="020B0604020202020204" pitchFamily="34" charset="0"/>
                        <a:buChar char="•"/>
                      </a:pPr>
                      <a:r>
                        <a:rPr lang="en-US" sz="1400" kern="1200" dirty="0">
                          <a:solidFill>
                            <a:schemeClr val="dk1"/>
                          </a:solidFill>
                          <a:effectLst/>
                          <a:latin typeface="+mn-lt"/>
                          <a:ea typeface="+mn-ea"/>
                          <a:cs typeface="+mn-cs"/>
                        </a:rPr>
                        <a:t>CFI Airplane ACS (FAA-S-ACS-25), Area II Task G</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pPr marL="171450" indent="-171450">
                        <a:buFont typeface="Arial" panose="020B0604020202020204" pitchFamily="34" charset="0"/>
                        <a:buChar char="•"/>
                      </a:pPr>
                      <a:endParaRPr 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11329756"/>
                  </a:ext>
                </a:extLst>
              </a:tr>
            </a:tbl>
          </a:graphicData>
        </a:graphic>
      </p:graphicFrame>
      <p:sp>
        <p:nvSpPr>
          <p:cNvPr id="7" name="TextBox 6">
            <a:extLst>
              <a:ext uri="{FF2B5EF4-FFF2-40B4-BE49-F238E27FC236}">
                <a16:creationId xmlns:a16="http://schemas.microsoft.com/office/drawing/2014/main" id="{49E326C9-4D6A-3624-6840-D00358DD6DAA}"/>
              </a:ext>
            </a:extLst>
          </p:cNvPr>
          <p:cNvSpPr txBox="1"/>
          <p:nvPr/>
        </p:nvSpPr>
        <p:spPr>
          <a:xfrm>
            <a:off x="0" y="0"/>
            <a:ext cx="12192000" cy="584775"/>
          </a:xfrm>
          <a:prstGeom prst="rect">
            <a:avLst/>
          </a:prstGeom>
          <a:noFill/>
        </p:spPr>
        <p:txBody>
          <a:bodyPr wrap="square" rtlCol="0">
            <a:spAutoFit/>
          </a:bodyPr>
          <a:lstStyle/>
          <a:p>
            <a:r>
              <a:rPr lang="en-US" sz="3200" b="1" dirty="0"/>
              <a:t>National Airspace System</a:t>
            </a:r>
          </a:p>
        </p:txBody>
      </p:sp>
    </p:spTree>
    <p:extLst>
      <p:ext uri="{BB962C8B-B14F-4D97-AF65-F5344CB8AC3E}">
        <p14:creationId xmlns:p14="http://schemas.microsoft.com/office/powerpoint/2010/main" val="963674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736F6-A941-284B-8F43-289102AD12E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92A740A-1896-1A50-7128-44880AD2EBEF}"/>
              </a:ext>
            </a:extLst>
          </p:cNvPr>
          <p:cNvSpPr>
            <a:spLocks noGrp="1"/>
          </p:cNvSpPr>
          <p:nvPr>
            <p:ph type="title"/>
          </p:nvPr>
        </p:nvSpPr>
        <p:spPr/>
        <p:txBody>
          <a:bodyPr/>
          <a:lstStyle/>
          <a:p>
            <a:r>
              <a:rPr lang="en-US" dirty="0"/>
              <a:t>Uncontrolled Airspace</a:t>
            </a:r>
          </a:p>
        </p:txBody>
      </p:sp>
      <p:sp>
        <p:nvSpPr>
          <p:cNvPr id="4" name="Text Placeholder 3">
            <a:extLst>
              <a:ext uri="{FF2B5EF4-FFF2-40B4-BE49-F238E27FC236}">
                <a16:creationId xmlns:a16="http://schemas.microsoft.com/office/drawing/2014/main" id="{53766C37-ECF8-571B-4AF5-CE9CF719E825}"/>
              </a:ext>
            </a:extLst>
          </p:cNvPr>
          <p:cNvSpPr>
            <a:spLocks noGrp="1"/>
          </p:cNvSpPr>
          <p:nvPr>
            <p:ph type="body" idx="1"/>
          </p:nvPr>
        </p:nvSpPr>
        <p:spPr/>
        <p:txBody>
          <a:bodyPr/>
          <a:lstStyle/>
          <a:p>
            <a:r>
              <a:rPr lang="en-US" dirty="0">
                <a:solidFill>
                  <a:schemeClr val="tx1"/>
                </a:solidFill>
              </a:rPr>
              <a:t>That portion of airspace that has not been designated as Class A, Class B, Class C, Class D, or Class E airspace</a:t>
            </a:r>
          </a:p>
        </p:txBody>
      </p:sp>
    </p:spTree>
    <p:extLst>
      <p:ext uri="{BB962C8B-B14F-4D97-AF65-F5344CB8AC3E}">
        <p14:creationId xmlns:p14="http://schemas.microsoft.com/office/powerpoint/2010/main" val="1871031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40B66-2162-CCE9-FD66-90A11BABB0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C3AD82-1CEF-61EA-4EAB-C8E679E657FF}"/>
              </a:ext>
            </a:extLst>
          </p:cNvPr>
          <p:cNvSpPr>
            <a:spLocks noGrp="1"/>
          </p:cNvSpPr>
          <p:nvPr>
            <p:ph type="title"/>
          </p:nvPr>
        </p:nvSpPr>
        <p:spPr/>
        <p:txBody>
          <a:bodyPr>
            <a:normAutofit fontScale="90000"/>
          </a:bodyPr>
          <a:lstStyle/>
          <a:p>
            <a:r>
              <a:rPr lang="en-US" dirty="0"/>
              <a:t>Class G</a:t>
            </a:r>
          </a:p>
        </p:txBody>
      </p:sp>
      <p:pic>
        <p:nvPicPr>
          <p:cNvPr id="6" name="Picture 5">
            <a:extLst>
              <a:ext uri="{FF2B5EF4-FFF2-40B4-BE49-F238E27FC236}">
                <a16:creationId xmlns:a16="http://schemas.microsoft.com/office/drawing/2014/main" id="{227898D7-3491-2574-6CB4-5C01CBF7A7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70" y="3815483"/>
            <a:ext cx="6429253" cy="2650724"/>
          </a:xfrm>
          <a:prstGeom prst="rect">
            <a:avLst/>
          </a:prstGeom>
        </p:spPr>
      </p:pic>
      <p:graphicFrame>
        <p:nvGraphicFramePr>
          <p:cNvPr id="4" name="Table 3">
            <a:extLst>
              <a:ext uri="{FF2B5EF4-FFF2-40B4-BE49-F238E27FC236}">
                <a16:creationId xmlns:a16="http://schemas.microsoft.com/office/drawing/2014/main" id="{64BB6ED6-B98E-1A0A-F029-25EABA12BC52}"/>
              </a:ext>
            </a:extLst>
          </p:cNvPr>
          <p:cNvGraphicFramePr>
            <a:graphicFrameLocks noGrp="1"/>
          </p:cNvGraphicFramePr>
          <p:nvPr>
            <p:extLst>
              <p:ext uri="{D42A27DB-BD31-4B8C-83A1-F6EECF244321}">
                <p14:modId xmlns:p14="http://schemas.microsoft.com/office/powerpoint/2010/main" val="3278265713"/>
              </p:ext>
            </p:extLst>
          </p:nvPr>
        </p:nvGraphicFramePr>
        <p:xfrm>
          <a:off x="146000" y="684180"/>
          <a:ext cx="6716395" cy="1554099"/>
        </p:xfrm>
        <a:graphic>
          <a:graphicData uri="http://schemas.openxmlformats.org/drawingml/2006/table">
            <a:tbl>
              <a:tblPr firstCol="1">
                <a:tableStyleId>{5C22544A-7EE6-4342-B048-85BDC9FD1C3A}</a:tableStyleId>
              </a:tblPr>
              <a:tblGrid>
                <a:gridCol w="1311910">
                  <a:extLst>
                    <a:ext uri="{9D8B030D-6E8A-4147-A177-3AD203B41FA5}">
                      <a16:colId xmlns:a16="http://schemas.microsoft.com/office/drawing/2014/main" val="2819700160"/>
                    </a:ext>
                  </a:extLst>
                </a:gridCol>
                <a:gridCol w="5404485">
                  <a:extLst>
                    <a:ext uri="{9D8B030D-6E8A-4147-A177-3AD203B41FA5}">
                      <a16:colId xmlns:a16="http://schemas.microsoft.com/office/drawing/2014/main" val="907309560"/>
                    </a:ext>
                  </a:extLst>
                </a:gridCol>
              </a:tblGrid>
              <a:tr h="0">
                <a:tc>
                  <a:txBody>
                    <a:bodyPr/>
                    <a:lstStyle/>
                    <a:p>
                      <a:pPr marL="0" marR="0">
                        <a:lnSpc>
                          <a:spcPct val="116000"/>
                        </a:lnSpc>
                        <a:spcAft>
                          <a:spcPts val="800"/>
                        </a:spcAft>
                      </a:pPr>
                      <a:r>
                        <a:rPr lang="en-US" sz="1100" dirty="0">
                          <a:effectLst/>
                          <a:latin typeface="+mn-lt"/>
                        </a:rPr>
                        <a:t>Size and Shape</a:t>
                      </a:r>
                      <a:endParaRPr lang="en-US" sz="1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0"/>
                        </a:spcAft>
                      </a:pPr>
                      <a:r>
                        <a:rPr lang="en-US" sz="1100" dirty="0">
                          <a:effectLst/>
                          <a:latin typeface="+mn-lt"/>
                          <a:ea typeface="Times New Roman" panose="02020603050405020304" pitchFamily="18" charset="0"/>
                          <a:cs typeface="Times New Roman" panose="02020603050405020304" pitchFamily="18" charset="0"/>
                        </a:rPr>
                        <a:t>Generally, extends from the surface to the base of the overlying Class E airspace. Any airspace that is not Class A, B, C, D, or E is Class G</a:t>
                      </a:r>
                    </a:p>
                  </a:txBody>
                  <a:tcPr marL="68580" marR="68580" marT="0" marB="0"/>
                </a:tc>
                <a:extLst>
                  <a:ext uri="{0D108BD9-81ED-4DB2-BD59-A6C34878D82A}">
                    <a16:rowId xmlns:a16="http://schemas.microsoft.com/office/drawing/2014/main" val="3499205408"/>
                  </a:ext>
                </a:extLst>
              </a:tr>
              <a:tr h="0">
                <a:tc>
                  <a:txBody>
                    <a:bodyPr/>
                    <a:lstStyle/>
                    <a:p>
                      <a:pPr marL="0" marR="0">
                        <a:lnSpc>
                          <a:spcPct val="116000"/>
                        </a:lnSpc>
                        <a:spcAft>
                          <a:spcPts val="800"/>
                        </a:spcAft>
                      </a:pPr>
                      <a:r>
                        <a:rPr lang="en-US" sz="1100" dirty="0">
                          <a:effectLst/>
                          <a:latin typeface="+mn-lt"/>
                        </a:rPr>
                        <a:t>Chart Depiction</a:t>
                      </a:r>
                      <a:endParaRPr lang="en-US" sz="1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0"/>
                        </a:spcAft>
                      </a:pPr>
                      <a:r>
                        <a:rPr lang="en-US" sz="1100">
                          <a:effectLst/>
                          <a:latin typeface="+mn-lt"/>
                          <a:ea typeface="Times New Roman" panose="02020603050405020304" pitchFamily="18" charset="0"/>
                          <a:cs typeface="Times New Roman" panose="02020603050405020304" pitchFamily="18" charset="0"/>
                        </a:rPr>
                        <a:t>Not explicitly depicted</a:t>
                      </a:r>
                    </a:p>
                  </a:txBody>
                  <a:tcPr marL="68580" marR="68580" marT="0" marB="0"/>
                </a:tc>
                <a:extLst>
                  <a:ext uri="{0D108BD9-81ED-4DB2-BD59-A6C34878D82A}">
                    <a16:rowId xmlns:a16="http://schemas.microsoft.com/office/drawing/2014/main" val="2770562663"/>
                  </a:ext>
                </a:extLst>
              </a:tr>
              <a:tr h="0">
                <a:tc>
                  <a:txBody>
                    <a:bodyPr/>
                    <a:lstStyle/>
                    <a:p>
                      <a:pPr marL="0" marR="0">
                        <a:lnSpc>
                          <a:spcPct val="116000"/>
                        </a:lnSpc>
                        <a:spcAft>
                          <a:spcPts val="800"/>
                        </a:spcAft>
                      </a:pPr>
                      <a:r>
                        <a:rPr lang="en-US" sz="1100">
                          <a:effectLst/>
                          <a:latin typeface="+mn-lt"/>
                        </a:rPr>
                        <a:t>Pilot </a:t>
                      </a:r>
                      <a:endParaRPr lang="en-US" sz="1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0"/>
                        </a:spcAft>
                      </a:pPr>
                      <a:r>
                        <a:rPr lang="en-US" sz="1100">
                          <a:effectLst/>
                          <a:latin typeface="+mn-lt"/>
                          <a:ea typeface="Times New Roman" panose="02020603050405020304" pitchFamily="18" charset="0"/>
                          <a:cs typeface="Times New Roman" panose="02020603050405020304" pitchFamily="18" charset="0"/>
                        </a:rPr>
                        <a:t>No specific requirements</a:t>
                      </a:r>
                    </a:p>
                  </a:txBody>
                  <a:tcPr marL="68580" marR="68580" marT="0" marB="0"/>
                </a:tc>
                <a:extLst>
                  <a:ext uri="{0D108BD9-81ED-4DB2-BD59-A6C34878D82A}">
                    <a16:rowId xmlns:a16="http://schemas.microsoft.com/office/drawing/2014/main" val="26350035"/>
                  </a:ext>
                </a:extLst>
              </a:tr>
              <a:tr h="0">
                <a:tc>
                  <a:txBody>
                    <a:bodyPr/>
                    <a:lstStyle/>
                    <a:p>
                      <a:pPr marL="0" marR="0">
                        <a:lnSpc>
                          <a:spcPct val="116000"/>
                        </a:lnSpc>
                        <a:spcAft>
                          <a:spcPts val="800"/>
                        </a:spcAft>
                      </a:pPr>
                      <a:r>
                        <a:rPr lang="en-US" sz="1100">
                          <a:effectLst/>
                          <a:latin typeface="+mn-lt"/>
                        </a:rPr>
                        <a:t>Equipment </a:t>
                      </a:r>
                      <a:endParaRPr lang="en-US" sz="1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0"/>
                        </a:spcAft>
                      </a:pPr>
                      <a:r>
                        <a:rPr lang="en-US" sz="1100">
                          <a:effectLst/>
                          <a:latin typeface="+mn-lt"/>
                          <a:ea typeface="Times New Roman" panose="02020603050405020304" pitchFamily="18" charset="0"/>
                          <a:cs typeface="Times New Roman" panose="02020603050405020304" pitchFamily="18" charset="0"/>
                        </a:rPr>
                        <a:t>&lt;10,000ft MSL: none</a:t>
                      </a:r>
                    </a:p>
                    <a:p>
                      <a:pPr marL="0" marR="0">
                        <a:lnSpc>
                          <a:spcPct val="100000"/>
                        </a:lnSpc>
                        <a:spcAft>
                          <a:spcPts val="0"/>
                        </a:spcAft>
                      </a:pPr>
                      <a:r>
                        <a:rPr lang="en-US" sz="1100">
                          <a:effectLst/>
                          <a:latin typeface="+mn-lt"/>
                          <a:ea typeface="Times New Roman" panose="02020603050405020304" pitchFamily="18" charset="0"/>
                          <a:cs typeface="Times New Roman" panose="02020603050405020304" pitchFamily="18" charset="0"/>
                        </a:rPr>
                        <a:t>&gt;=10,000ft MSL and &gt;2500ft AGL: altitude encoding transponder, ADS-B out</a:t>
                      </a:r>
                    </a:p>
                  </a:txBody>
                  <a:tcPr marL="68580" marR="68580" marT="0" marB="0"/>
                </a:tc>
                <a:extLst>
                  <a:ext uri="{0D108BD9-81ED-4DB2-BD59-A6C34878D82A}">
                    <a16:rowId xmlns:a16="http://schemas.microsoft.com/office/drawing/2014/main" val="1228666524"/>
                  </a:ext>
                </a:extLst>
              </a:tr>
              <a:tr h="0">
                <a:tc>
                  <a:txBody>
                    <a:bodyPr/>
                    <a:lstStyle/>
                    <a:p>
                      <a:pPr marL="0" marR="0">
                        <a:lnSpc>
                          <a:spcPct val="116000"/>
                        </a:lnSpc>
                        <a:spcAft>
                          <a:spcPts val="800"/>
                        </a:spcAft>
                      </a:pPr>
                      <a:r>
                        <a:rPr lang="en-US" sz="1100">
                          <a:effectLst/>
                          <a:latin typeface="+mn-lt"/>
                        </a:rPr>
                        <a:t>Entry</a:t>
                      </a:r>
                      <a:endParaRPr lang="en-US" sz="1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0"/>
                        </a:spcAft>
                      </a:pPr>
                      <a:r>
                        <a:rPr lang="en-US" sz="1100">
                          <a:effectLst/>
                          <a:latin typeface="+mn-lt"/>
                          <a:ea typeface="Times New Roman" panose="02020603050405020304" pitchFamily="18" charset="0"/>
                          <a:cs typeface="Times New Roman" panose="02020603050405020304" pitchFamily="18" charset="0"/>
                        </a:rPr>
                        <a:t>None </a:t>
                      </a:r>
                    </a:p>
                  </a:txBody>
                  <a:tcPr marL="68580" marR="68580" marT="0" marB="0"/>
                </a:tc>
                <a:extLst>
                  <a:ext uri="{0D108BD9-81ED-4DB2-BD59-A6C34878D82A}">
                    <a16:rowId xmlns:a16="http://schemas.microsoft.com/office/drawing/2014/main" val="2346800009"/>
                  </a:ext>
                </a:extLst>
              </a:tr>
              <a:tr h="0">
                <a:tc>
                  <a:txBody>
                    <a:bodyPr/>
                    <a:lstStyle/>
                    <a:p>
                      <a:pPr marL="0" marR="0">
                        <a:lnSpc>
                          <a:spcPct val="116000"/>
                        </a:lnSpc>
                        <a:spcAft>
                          <a:spcPts val="800"/>
                        </a:spcAft>
                      </a:pPr>
                      <a:r>
                        <a:rPr lang="en-US" sz="1100">
                          <a:effectLst/>
                          <a:latin typeface="+mn-lt"/>
                        </a:rPr>
                        <a:t>Speed Limits</a:t>
                      </a:r>
                      <a:endParaRPr lang="en-US" sz="1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0"/>
                        </a:spcAft>
                      </a:pPr>
                      <a:r>
                        <a:rPr lang="en-US" sz="1100" dirty="0">
                          <a:effectLst/>
                          <a:latin typeface="+mn-lt"/>
                          <a:ea typeface="Times New Roman" panose="02020603050405020304" pitchFamily="18" charset="0"/>
                          <a:cs typeface="Times New Roman" panose="02020603050405020304" pitchFamily="18" charset="0"/>
                        </a:rPr>
                        <a:t>250kts below 10,000ft MSL</a:t>
                      </a:r>
                    </a:p>
                    <a:p>
                      <a:pPr marL="0" marR="0">
                        <a:lnSpc>
                          <a:spcPct val="100000"/>
                        </a:lnSpc>
                        <a:spcAft>
                          <a:spcPts val="0"/>
                        </a:spcAft>
                      </a:pPr>
                      <a:r>
                        <a:rPr lang="en-US" sz="1100" dirty="0">
                          <a:effectLst/>
                          <a:latin typeface="+mn-lt"/>
                          <a:ea typeface="Times New Roman" panose="02020603050405020304" pitchFamily="18" charset="0"/>
                          <a:cs typeface="Times New Roman" panose="02020603050405020304" pitchFamily="18" charset="0"/>
                        </a:rPr>
                        <a:t>200kts if below Class B shelf</a:t>
                      </a:r>
                    </a:p>
                  </a:txBody>
                  <a:tcPr marL="68580" marR="68580" marT="0" marB="0"/>
                </a:tc>
                <a:extLst>
                  <a:ext uri="{0D108BD9-81ED-4DB2-BD59-A6C34878D82A}">
                    <a16:rowId xmlns:a16="http://schemas.microsoft.com/office/drawing/2014/main" val="3107403567"/>
                  </a:ext>
                </a:extLst>
              </a:tr>
            </a:tbl>
          </a:graphicData>
        </a:graphic>
      </p:graphicFrame>
      <p:graphicFrame>
        <p:nvGraphicFramePr>
          <p:cNvPr id="3" name="Table 2">
            <a:extLst>
              <a:ext uri="{FF2B5EF4-FFF2-40B4-BE49-F238E27FC236}">
                <a16:creationId xmlns:a16="http://schemas.microsoft.com/office/drawing/2014/main" id="{9E342AA2-86B6-C89B-6265-74065AA38CEF}"/>
              </a:ext>
            </a:extLst>
          </p:cNvPr>
          <p:cNvGraphicFramePr>
            <a:graphicFrameLocks noGrp="1"/>
          </p:cNvGraphicFramePr>
          <p:nvPr>
            <p:extLst>
              <p:ext uri="{D42A27DB-BD31-4B8C-83A1-F6EECF244321}">
                <p14:modId xmlns:p14="http://schemas.microsoft.com/office/powerpoint/2010/main" val="307934003"/>
              </p:ext>
            </p:extLst>
          </p:nvPr>
        </p:nvGraphicFramePr>
        <p:xfrm>
          <a:off x="146000" y="2269662"/>
          <a:ext cx="6716396" cy="1341120"/>
        </p:xfrm>
        <a:graphic>
          <a:graphicData uri="http://schemas.openxmlformats.org/drawingml/2006/table">
            <a:tbl>
              <a:tblPr firstRow="1">
                <a:tableStyleId>{5C22544A-7EE6-4342-B048-85BDC9FD1C3A}</a:tableStyleId>
              </a:tblPr>
              <a:tblGrid>
                <a:gridCol w="2013674">
                  <a:extLst>
                    <a:ext uri="{9D8B030D-6E8A-4147-A177-3AD203B41FA5}">
                      <a16:colId xmlns:a16="http://schemas.microsoft.com/office/drawing/2014/main" val="826762019"/>
                    </a:ext>
                  </a:extLst>
                </a:gridCol>
                <a:gridCol w="728284">
                  <a:extLst>
                    <a:ext uri="{9D8B030D-6E8A-4147-A177-3AD203B41FA5}">
                      <a16:colId xmlns:a16="http://schemas.microsoft.com/office/drawing/2014/main" val="2227337710"/>
                    </a:ext>
                  </a:extLst>
                </a:gridCol>
                <a:gridCol w="3974438">
                  <a:extLst>
                    <a:ext uri="{9D8B030D-6E8A-4147-A177-3AD203B41FA5}">
                      <a16:colId xmlns:a16="http://schemas.microsoft.com/office/drawing/2014/main" val="264371078"/>
                    </a:ext>
                  </a:extLst>
                </a:gridCol>
              </a:tblGrid>
              <a:tr h="0">
                <a:tc>
                  <a:txBody>
                    <a:bodyPr/>
                    <a:lstStyle/>
                    <a:p>
                      <a:pPr marL="0" marR="0">
                        <a:lnSpc>
                          <a:spcPct val="100000"/>
                        </a:lnSpc>
                        <a:spcAft>
                          <a:spcPts val="0"/>
                        </a:spcAft>
                      </a:pPr>
                      <a:r>
                        <a:rPr lang="en-US" sz="1100" dirty="0">
                          <a:effectLst/>
                        </a:rPr>
                        <a:t>Altitude</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0"/>
                        </a:spcAft>
                      </a:pPr>
                      <a:r>
                        <a:rPr lang="en-US" sz="1100">
                          <a:effectLst/>
                        </a:rPr>
                        <a:t>Flight Vis</a:t>
                      </a:r>
                      <a:endParaRPr lang="en-US" sz="1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0"/>
                        </a:spcAft>
                      </a:pPr>
                      <a:r>
                        <a:rPr lang="en-US" sz="1100" dirty="0">
                          <a:effectLst/>
                        </a:rPr>
                        <a:t>Cloud Clearance</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47773056"/>
                  </a:ext>
                </a:extLst>
              </a:tr>
              <a:tr h="0">
                <a:tc>
                  <a:txBody>
                    <a:bodyPr/>
                    <a:lstStyle/>
                    <a:p>
                      <a:pPr marL="0" marR="0">
                        <a:lnSpc>
                          <a:spcPct val="100000"/>
                        </a:lnSpc>
                        <a:spcAft>
                          <a:spcPts val="0"/>
                        </a:spcAft>
                      </a:pPr>
                      <a:r>
                        <a:rPr lang="en-US" sz="1100" dirty="0">
                          <a:effectLst/>
                        </a:rPr>
                        <a:t>&lt;1200ft AGL day</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0"/>
                        </a:spcAft>
                      </a:pPr>
                      <a:r>
                        <a:rPr lang="en-US" sz="1100">
                          <a:effectLst/>
                        </a:rPr>
                        <a:t>1sm</a:t>
                      </a:r>
                      <a:endParaRPr lang="en-US" sz="1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0"/>
                        </a:spcAft>
                      </a:pPr>
                      <a:r>
                        <a:rPr lang="en-US" sz="1100" dirty="0">
                          <a:effectLst/>
                        </a:rPr>
                        <a:t>Clear of clouds</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51221968"/>
                  </a:ext>
                </a:extLst>
              </a:tr>
              <a:tr h="0">
                <a:tc>
                  <a:txBody>
                    <a:bodyPr/>
                    <a:lstStyle/>
                    <a:p>
                      <a:pPr marL="0" marR="0">
                        <a:lnSpc>
                          <a:spcPct val="100000"/>
                        </a:lnSpc>
                        <a:spcAft>
                          <a:spcPts val="0"/>
                        </a:spcAft>
                      </a:pPr>
                      <a:r>
                        <a:rPr lang="en-US" sz="1100">
                          <a:effectLst/>
                        </a:rPr>
                        <a:t>&lt;1200ft AGL night</a:t>
                      </a:r>
                      <a:endParaRPr lang="en-US" sz="1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0"/>
                        </a:spcAft>
                      </a:pPr>
                      <a:r>
                        <a:rPr lang="en-US" sz="1100">
                          <a:effectLst/>
                        </a:rPr>
                        <a:t>3sm</a:t>
                      </a:r>
                      <a:endParaRPr lang="en-US" sz="1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0"/>
                        </a:spcAft>
                      </a:pPr>
                      <a:r>
                        <a:rPr lang="en-US" sz="1100" dirty="0">
                          <a:effectLst/>
                        </a:rPr>
                        <a:t>1000ft above / 500ft below / 2000ft horizontal</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93647627"/>
                  </a:ext>
                </a:extLst>
              </a:tr>
              <a:tr h="0">
                <a:tc>
                  <a:txBody>
                    <a:bodyPr/>
                    <a:lstStyle/>
                    <a:p>
                      <a:pPr marL="0" marR="0">
                        <a:lnSpc>
                          <a:spcPct val="100000"/>
                        </a:lnSpc>
                        <a:spcAft>
                          <a:spcPts val="0"/>
                        </a:spcAft>
                      </a:pPr>
                      <a:r>
                        <a:rPr lang="en-US" sz="1100">
                          <a:effectLst/>
                        </a:rPr>
                        <a:t>&gt;=1200ft AGL day</a:t>
                      </a:r>
                      <a:endParaRPr lang="en-US" sz="1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0"/>
                        </a:spcAft>
                      </a:pPr>
                      <a:r>
                        <a:rPr lang="en-US" sz="1100" dirty="0">
                          <a:effectLst/>
                        </a:rPr>
                        <a:t>1sm</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0"/>
                        </a:spcAft>
                      </a:pPr>
                      <a:r>
                        <a:rPr lang="en-US" sz="1100">
                          <a:effectLst/>
                        </a:rPr>
                        <a:t>1000ft above / 500ft below / 2000ft horizontal</a:t>
                      </a:r>
                      <a:endParaRPr lang="en-US" sz="1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4291036"/>
                  </a:ext>
                </a:extLst>
              </a:tr>
              <a:tr h="0">
                <a:tc>
                  <a:txBody>
                    <a:bodyPr/>
                    <a:lstStyle/>
                    <a:p>
                      <a:pPr marL="0" marR="0">
                        <a:lnSpc>
                          <a:spcPct val="100000"/>
                        </a:lnSpc>
                        <a:spcAft>
                          <a:spcPts val="0"/>
                        </a:spcAft>
                      </a:pPr>
                      <a:r>
                        <a:rPr lang="en-US" sz="1100">
                          <a:effectLst/>
                        </a:rPr>
                        <a:t>&gt;=1200ft AGL night</a:t>
                      </a:r>
                      <a:endParaRPr lang="en-US" sz="1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0"/>
                        </a:spcAft>
                      </a:pPr>
                      <a:r>
                        <a:rPr lang="en-US" sz="1100">
                          <a:effectLst/>
                        </a:rPr>
                        <a:t>3sm</a:t>
                      </a:r>
                      <a:endParaRPr lang="en-US" sz="1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0"/>
                        </a:spcAft>
                      </a:pPr>
                      <a:r>
                        <a:rPr lang="en-US" sz="1100" dirty="0">
                          <a:effectLst/>
                        </a:rPr>
                        <a:t>1000ft above / 500ft below / 2000ft horizontal</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48643906"/>
                  </a:ext>
                </a:extLst>
              </a:tr>
              <a:tr h="0">
                <a:tc>
                  <a:txBody>
                    <a:bodyPr/>
                    <a:lstStyle/>
                    <a:p>
                      <a:pPr marL="0" marR="0">
                        <a:lnSpc>
                          <a:spcPct val="100000"/>
                        </a:lnSpc>
                        <a:spcAft>
                          <a:spcPts val="0"/>
                        </a:spcAft>
                      </a:pPr>
                      <a:r>
                        <a:rPr lang="en-US" sz="1100">
                          <a:effectLst/>
                        </a:rPr>
                        <a:t>&gt;1200ft AGL and &gt;=10,00ft MSL</a:t>
                      </a:r>
                      <a:endParaRPr lang="en-US" sz="1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0"/>
                        </a:spcAft>
                      </a:pPr>
                      <a:r>
                        <a:rPr lang="en-US" sz="1100">
                          <a:effectLst/>
                        </a:rPr>
                        <a:t>5sm</a:t>
                      </a:r>
                      <a:endParaRPr lang="en-US" sz="1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0"/>
                        </a:spcAft>
                      </a:pPr>
                      <a:r>
                        <a:rPr lang="en-US" sz="1100" dirty="0">
                          <a:effectLst/>
                        </a:rPr>
                        <a:t>1000ft above / 1000ft below / 1sm horizontal</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1696325"/>
                  </a:ext>
                </a:extLst>
              </a:tr>
              <a:tr h="0">
                <a:tc gridSpan="3">
                  <a:txBody>
                    <a:bodyPr/>
                    <a:lstStyle/>
                    <a:p>
                      <a:pPr marL="0" marR="0">
                        <a:lnSpc>
                          <a:spcPct val="100000"/>
                        </a:lnSpc>
                        <a:spcAft>
                          <a:spcPts val="0"/>
                        </a:spcAft>
                      </a:pPr>
                      <a:r>
                        <a:rPr lang="en-US" sz="1100" i="1" dirty="0">
                          <a:effectLst/>
                        </a:rPr>
                        <a:t>91.155(b) exception: If the visibility is less than 3sm but not less than 1sm during night and you are operating in an airport traffic pattern within 1⁄2 mile of the runway, you may operate an airplane clear of clouds</a:t>
                      </a:r>
                      <a:endParaRPr lang="en-US" sz="1100" i="1"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63436695"/>
                  </a:ext>
                </a:extLst>
              </a:tr>
            </a:tbl>
          </a:graphicData>
        </a:graphic>
      </p:graphicFrame>
      <p:pic>
        <p:nvPicPr>
          <p:cNvPr id="7170" name="Picture 2">
            <a:extLst>
              <a:ext uri="{FF2B5EF4-FFF2-40B4-BE49-F238E27FC236}">
                <a16:creationId xmlns:a16="http://schemas.microsoft.com/office/drawing/2014/main" id="{54C214B6-4D3C-543E-B028-C365371EBF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9814" y="672259"/>
            <a:ext cx="2533161" cy="2216516"/>
          </a:xfrm>
          <a:prstGeom prst="rect">
            <a:avLst/>
          </a:prstGeom>
          <a:noFill/>
          <a:extLst>
            <a:ext uri="{909E8E84-426E-40DD-AFC4-6F175D3DCCD1}">
              <a14:hiddenFill xmlns:a14="http://schemas.microsoft.com/office/drawing/2010/main">
                <a:solidFill>
                  <a:srgbClr val="FFFFFF"/>
                </a:solidFill>
              </a14:hiddenFill>
            </a:ext>
          </a:extLst>
        </p:spPr>
      </p:pic>
      <p:pic>
        <p:nvPicPr>
          <p:cNvPr id="7169" name="Picture 1">
            <a:extLst>
              <a:ext uri="{FF2B5EF4-FFF2-40B4-BE49-F238E27FC236}">
                <a16:creationId xmlns:a16="http://schemas.microsoft.com/office/drawing/2014/main" id="{AB635F4A-ADF5-E99C-0D6B-2132043DDF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9292" y="672259"/>
            <a:ext cx="2403624" cy="220931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A24DDF2-C7F6-71C8-D7C5-47315D9EE636}"/>
              </a:ext>
            </a:extLst>
          </p:cNvPr>
          <p:cNvSpPr txBox="1"/>
          <p:nvPr/>
        </p:nvSpPr>
        <p:spPr>
          <a:xfrm>
            <a:off x="6949292" y="2906166"/>
            <a:ext cx="5096708" cy="400110"/>
          </a:xfrm>
          <a:prstGeom prst="rect">
            <a:avLst/>
          </a:prstGeom>
          <a:noFill/>
        </p:spPr>
        <p:txBody>
          <a:bodyPr wrap="square">
            <a:spAutoFit/>
          </a:bodyPr>
          <a:lstStyle/>
          <a:p>
            <a:pPr marL="0" marR="0"/>
            <a:r>
              <a:rPr lang="en-US" sz="1000" dirty="0">
                <a:effectLst/>
              </a:rPr>
              <a:t>Class G airspace to, but not including, 14,500ft MSL depicted on the hard side (inside) the blue Class E vignette</a:t>
            </a:r>
            <a:endParaRPr lang="en-US" sz="1000" dirty="0">
              <a:effectLst/>
              <a:latin typeface="Aptos" panose="020B0004020202020204" pitchFamily="34" charset="0"/>
              <a:ea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7349E9B3-C635-7C27-C6F4-2B6E965E8C00}"/>
              </a:ext>
            </a:extLst>
          </p:cNvPr>
          <p:cNvPicPr>
            <a:picLocks noChangeAspect="1"/>
          </p:cNvPicPr>
          <p:nvPr/>
        </p:nvPicPr>
        <p:blipFill>
          <a:blip r:embed="rId6"/>
          <a:stretch>
            <a:fillRect/>
          </a:stretch>
        </p:blipFill>
        <p:spPr>
          <a:xfrm>
            <a:off x="7887603" y="3342082"/>
            <a:ext cx="3220085" cy="2901950"/>
          </a:xfrm>
          <a:prstGeom prst="rect">
            <a:avLst/>
          </a:prstGeom>
        </p:spPr>
      </p:pic>
      <p:sp>
        <p:nvSpPr>
          <p:cNvPr id="15" name="TextBox 14">
            <a:extLst>
              <a:ext uri="{FF2B5EF4-FFF2-40B4-BE49-F238E27FC236}">
                <a16:creationId xmlns:a16="http://schemas.microsoft.com/office/drawing/2014/main" id="{812CA286-AE5D-B256-7C90-D59D21DBAF42}"/>
              </a:ext>
            </a:extLst>
          </p:cNvPr>
          <p:cNvSpPr txBox="1"/>
          <p:nvPr/>
        </p:nvSpPr>
        <p:spPr>
          <a:xfrm>
            <a:off x="7524516" y="6244032"/>
            <a:ext cx="3946258" cy="400110"/>
          </a:xfrm>
          <a:prstGeom prst="rect">
            <a:avLst/>
          </a:prstGeom>
          <a:noFill/>
        </p:spPr>
        <p:txBody>
          <a:bodyPr wrap="square">
            <a:spAutoFit/>
          </a:bodyPr>
          <a:lstStyle/>
          <a:p>
            <a:pPr marL="0" marR="0"/>
            <a:r>
              <a:rPr lang="en-US" sz="1000" dirty="0">
                <a:effectLst/>
              </a:rPr>
              <a:t>Class G up to, but not including, 700ft AGL inside the magenta vignette</a:t>
            </a:r>
          </a:p>
          <a:p>
            <a:pPr marL="0" marR="0"/>
            <a:r>
              <a:rPr lang="en-US" sz="1000" dirty="0">
                <a:effectLst/>
              </a:rPr>
              <a:t>Up to, but not including, 1200ft outside the magenta vignette</a:t>
            </a:r>
          </a:p>
        </p:txBody>
      </p:sp>
    </p:spTree>
    <p:extLst>
      <p:ext uri="{BB962C8B-B14F-4D97-AF65-F5344CB8AC3E}">
        <p14:creationId xmlns:p14="http://schemas.microsoft.com/office/powerpoint/2010/main" val="1356570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4C062-3479-1C7D-C995-949A13DD88FF}"/>
              </a:ext>
            </a:extLst>
          </p:cNvPr>
          <p:cNvSpPr>
            <a:spLocks noGrp="1"/>
          </p:cNvSpPr>
          <p:nvPr>
            <p:ph type="title"/>
          </p:nvPr>
        </p:nvSpPr>
        <p:spPr/>
        <p:txBody>
          <a:bodyPr>
            <a:normAutofit fontScale="90000"/>
          </a:bodyPr>
          <a:lstStyle/>
          <a:p>
            <a:r>
              <a:rPr lang="en-US" dirty="0"/>
              <a:t>Airspace Vis and Cloud Clearance Summary</a:t>
            </a:r>
          </a:p>
        </p:txBody>
      </p:sp>
      <p:pic>
        <p:nvPicPr>
          <p:cNvPr id="4" name="Picture 3">
            <a:extLst>
              <a:ext uri="{FF2B5EF4-FFF2-40B4-BE49-F238E27FC236}">
                <a16:creationId xmlns:a16="http://schemas.microsoft.com/office/drawing/2014/main" id="{ADA4EB53-6109-52CF-D533-4E719EB94BBC}"/>
              </a:ext>
            </a:extLst>
          </p:cNvPr>
          <p:cNvPicPr>
            <a:picLocks noChangeAspect="1"/>
          </p:cNvPicPr>
          <p:nvPr/>
        </p:nvPicPr>
        <p:blipFill>
          <a:blip r:embed="rId2"/>
          <a:stretch>
            <a:fillRect/>
          </a:stretch>
        </p:blipFill>
        <p:spPr>
          <a:xfrm>
            <a:off x="404459" y="1099811"/>
            <a:ext cx="5058481" cy="4658375"/>
          </a:xfrm>
          <a:prstGeom prst="rect">
            <a:avLst/>
          </a:prstGeom>
        </p:spPr>
      </p:pic>
      <p:pic>
        <p:nvPicPr>
          <p:cNvPr id="11266" name="Picture 2" descr="Teaching Airspace: To Pyramid or Not to Pyramid?” How many CFIs use this as  their preferred method to teach new students VFR weather minimums and how  many go the rote memorization route?">
            <a:extLst>
              <a:ext uri="{FF2B5EF4-FFF2-40B4-BE49-F238E27FC236}">
                <a16:creationId xmlns:a16="http://schemas.microsoft.com/office/drawing/2014/main" id="{A5625509-54A3-070A-7CBE-17A1D54B03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4" r="1696" b="1254"/>
          <a:stretch/>
        </p:blipFill>
        <p:spPr bwMode="auto">
          <a:xfrm>
            <a:off x="6385560" y="1099811"/>
            <a:ext cx="5570220" cy="4599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525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3430C-CF20-8B4D-C471-7081642D6F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F1A13B-B01A-7A97-9384-80BAC1935D15}"/>
              </a:ext>
            </a:extLst>
          </p:cNvPr>
          <p:cNvSpPr>
            <a:spLocks noGrp="1"/>
          </p:cNvSpPr>
          <p:nvPr>
            <p:ph type="title"/>
          </p:nvPr>
        </p:nvSpPr>
        <p:spPr/>
        <p:txBody>
          <a:bodyPr>
            <a:normAutofit fontScale="90000"/>
          </a:bodyPr>
          <a:lstStyle/>
          <a:p>
            <a:r>
              <a:rPr lang="en-US" dirty="0"/>
              <a:t>Special</a:t>
            </a:r>
            <a:r>
              <a:rPr lang="fr-FR" dirty="0"/>
              <a:t> VFR (SVFR)</a:t>
            </a:r>
          </a:p>
        </p:txBody>
      </p:sp>
      <p:sp>
        <p:nvSpPr>
          <p:cNvPr id="3" name="TextBox 2">
            <a:extLst>
              <a:ext uri="{FF2B5EF4-FFF2-40B4-BE49-F238E27FC236}">
                <a16:creationId xmlns:a16="http://schemas.microsoft.com/office/drawing/2014/main" id="{C37AFB29-EF5F-492F-4F57-99C2B379C320}"/>
              </a:ext>
            </a:extLst>
          </p:cNvPr>
          <p:cNvSpPr txBox="1"/>
          <p:nvPr/>
        </p:nvSpPr>
        <p:spPr>
          <a:xfrm>
            <a:off x="152400" y="801350"/>
            <a:ext cx="11841480" cy="1815882"/>
          </a:xfrm>
          <a:prstGeom prst="rect">
            <a:avLst/>
          </a:prstGeom>
          <a:noFill/>
        </p:spPr>
        <p:txBody>
          <a:bodyPr wrap="square" rtlCol="0">
            <a:spAutoFit/>
          </a:bodyPr>
          <a:lstStyle/>
          <a:p>
            <a:pPr marL="285750" indent="-285750">
              <a:buFont typeface="Arial" panose="020B0604020202020204" pitchFamily="34" charset="0"/>
              <a:buChar char="•"/>
            </a:pPr>
            <a:r>
              <a:rPr lang="en-US" sz="1400" dirty="0"/>
              <a:t>If weather is less than the basic VFR minimums in 91.155 (3sm, 1000ft) in a Class B/C/D/E surface area, pilots may request an SVFR clearance to enter, leave, or operate within the surface area</a:t>
            </a:r>
          </a:p>
          <a:p>
            <a:pPr marL="285750" indent="-285750">
              <a:buFont typeface="Arial" panose="020B0604020202020204" pitchFamily="34" charset="0"/>
              <a:buChar char="•"/>
            </a:pPr>
            <a:r>
              <a:rPr lang="en-US" sz="1400" dirty="0"/>
              <a:t>Generally issued at most Class D/E, while not allowed at many Class C and most Class B due to traffic; this restriction will be depicted on the sectional</a:t>
            </a:r>
          </a:p>
          <a:p>
            <a:pPr marL="285750" indent="-285750">
              <a:buFont typeface="Arial" panose="020B0604020202020204" pitchFamily="34" charset="0"/>
              <a:buChar char="•"/>
            </a:pPr>
            <a:r>
              <a:rPr lang="en-US" sz="1400" dirty="0"/>
              <a:t>Weather minimums (day)</a:t>
            </a:r>
          </a:p>
          <a:p>
            <a:pPr marL="742950" lvl="1" indent="-285750">
              <a:buFont typeface="Arial" panose="020B0604020202020204" pitchFamily="34" charset="0"/>
              <a:buChar char="•"/>
            </a:pPr>
            <a:r>
              <a:rPr lang="en-US" sz="1400" dirty="0"/>
              <a:t>1sm flight visibility within Class B/C/D</a:t>
            </a:r>
            <a:r>
              <a:rPr lang="en-US" sz="1400"/>
              <a:t>/E </a:t>
            </a:r>
            <a:r>
              <a:rPr lang="en-US" sz="1400" dirty="0"/>
              <a:t>surface areas, clear of clouds</a:t>
            </a:r>
          </a:p>
          <a:p>
            <a:pPr marL="742950" lvl="1" indent="-285750">
              <a:buFont typeface="Arial" panose="020B0604020202020204" pitchFamily="34" charset="0"/>
              <a:buChar char="•"/>
            </a:pPr>
            <a:r>
              <a:rPr lang="en-US" sz="1400" dirty="0"/>
              <a:t>1sm ground visibility if taking off or landing (use flight visibility if no ground visibility reported), clear of clouds</a:t>
            </a:r>
          </a:p>
          <a:p>
            <a:pPr marL="742950" lvl="1" indent="-285750">
              <a:buFont typeface="Arial" panose="020B0604020202020204" pitchFamily="34" charset="0"/>
              <a:buChar char="•"/>
            </a:pPr>
            <a:r>
              <a:rPr lang="en-US" sz="1400" dirty="0"/>
              <a:t>Helicopters just remain clear of clouds</a:t>
            </a:r>
          </a:p>
          <a:p>
            <a:pPr marL="285750" indent="-285750">
              <a:buFont typeface="Arial" panose="020B0604020202020204" pitchFamily="34" charset="0"/>
              <a:buChar char="•"/>
            </a:pPr>
            <a:r>
              <a:rPr lang="en-US" sz="1400" dirty="0"/>
              <a:t>At night, plane and pilot must be IFR capable and current (might as well file IFR?)</a:t>
            </a:r>
          </a:p>
        </p:txBody>
      </p:sp>
      <p:grpSp>
        <p:nvGrpSpPr>
          <p:cNvPr id="8" name="Group 7">
            <a:extLst>
              <a:ext uri="{FF2B5EF4-FFF2-40B4-BE49-F238E27FC236}">
                <a16:creationId xmlns:a16="http://schemas.microsoft.com/office/drawing/2014/main" id="{D87D2BE2-638F-9869-FC0D-2CD4E2F2C5FF}"/>
              </a:ext>
            </a:extLst>
          </p:cNvPr>
          <p:cNvGrpSpPr/>
          <p:nvPr/>
        </p:nvGrpSpPr>
        <p:grpSpPr>
          <a:xfrm>
            <a:off x="3749039" y="2743249"/>
            <a:ext cx="4810573" cy="3425927"/>
            <a:chOff x="5501639" y="2799612"/>
            <a:chExt cx="4810573" cy="3425927"/>
          </a:xfrm>
        </p:grpSpPr>
        <p:pic>
          <p:nvPicPr>
            <p:cNvPr id="5" name="Picture 4">
              <a:extLst>
                <a:ext uri="{FF2B5EF4-FFF2-40B4-BE49-F238E27FC236}">
                  <a16:creationId xmlns:a16="http://schemas.microsoft.com/office/drawing/2014/main" id="{8050E2E0-8557-5162-8AF7-8FAEE09B1512}"/>
                </a:ext>
              </a:extLst>
            </p:cNvPr>
            <p:cNvPicPr>
              <a:picLocks noChangeAspect="1"/>
            </p:cNvPicPr>
            <p:nvPr/>
          </p:nvPicPr>
          <p:blipFill>
            <a:blip r:embed="rId2"/>
            <a:stretch>
              <a:fillRect/>
            </a:stretch>
          </p:blipFill>
          <p:spPr>
            <a:xfrm>
              <a:off x="5501639" y="2799612"/>
              <a:ext cx="4810573" cy="3425927"/>
            </a:xfrm>
            <a:prstGeom prst="rect">
              <a:avLst/>
            </a:prstGeom>
          </p:spPr>
        </p:pic>
        <p:sp>
          <p:nvSpPr>
            <p:cNvPr id="7" name="Rectangle 6">
              <a:extLst>
                <a:ext uri="{FF2B5EF4-FFF2-40B4-BE49-F238E27FC236}">
                  <a16:creationId xmlns:a16="http://schemas.microsoft.com/office/drawing/2014/main" id="{2E22DD99-3CD6-1A79-7981-65D74D03F24D}"/>
                </a:ext>
              </a:extLst>
            </p:cNvPr>
            <p:cNvSpPr/>
            <p:nvPr/>
          </p:nvSpPr>
          <p:spPr>
            <a:xfrm>
              <a:off x="7178040" y="3619500"/>
              <a:ext cx="906780" cy="304800"/>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62028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0D2B0-7A7D-BDDD-1DD5-308394063C1B}"/>
              </a:ext>
            </a:extLst>
          </p:cNvPr>
          <p:cNvSpPr>
            <a:spLocks noGrp="1"/>
          </p:cNvSpPr>
          <p:nvPr>
            <p:ph type="title"/>
          </p:nvPr>
        </p:nvSpPr>
        <p:spPr/>
        <p:txBody>
          <a:bodyPr>
            <a:normAutofit/>
          </a:bodyPr>
          <a:lstStyle/>
          <a:p>
            <a:r>
              <a:rPr lang="en-US" dirty="0"/>
              <a:t>Rocket Ship Game</a:t>
            </a:r>
          </a:p>
        </p:txBody>
      </p:sp>
      <p:sp>
        <p:nvSpPr>
          <p:cNvPr id="4" name="Text Placeholder 3">
            <a:extLst>
              <a:ext uri="{FF2B5EF4-FFF2-40B4-BE49-F238E27FC236}">
                <a16:creationId xmlns:a16="http://schemas.microsoft.com/office/drawing/2014/main" id="{4A5001E4-EB12-8CDF-B6CD-AC455A6E454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06673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1B5060-5A1B-A650-6B46-93BB397238F4}"/>
              </a:ext>
            </a:extLst>
          </p:cNvPr>
          <p:cNvSpPr>
            <a:spLocks noGrp="1"/>
          </p:cNvSpPr>
          <p:nvPr>
            <p:ph type="title"/>
          </p:nvPr>
        </p:nvSpPr>
        <p:spPr/>
        <p:txBody>
          <a:bodyPr/>
          <a:lstStyle/>
          <a:p>
            <a:r>
              <a:rPr lang="en-US" dirty="0"/>
              <a:t>Special Use Airspace</a:t>
            </a:r>
          </a:p>
        </p:txBody>
      </p:sp>
      <p:sp>
        <p:nvSpPr>
          <p:cNvPr id="4" name="Text Placeholder 3">
            <a:extLst>
              <a:ext uri="{FF2B5EF4-FFF2-40B4-BE49-F238E27FC236}">
                <a16:creationId xmlns:a16="http://schemas.microsoft.com/office/drawing/2014/main" id="{3F48CABD-3DEC-0E0F-3BB0-E06D188670C5}"/>
              </a:ext>
            </a:extLst>
          </p:cNvPr>
          <p:cNvSpPr>
            <a:spLocks noGrp="1"/>
          </p:cNvSpPr>
          <p:nvPr>
            <p:ph type="body" idx="1"/>
          </p:nvPr>
        </p:nvSpPr>
        <p:spPr/>
        <p:txBody>
          <a:bodyPr/>
          <a:lstStyle/>
          <a:p>
            <a:r>
              <a:rPr lang="en-US" dirty="0">
                <a:solidFill>
                  <a:schemeClr val="tx1"/>
                </a:solidFill>
              </a:rPr>
              <a:t>Airspace wherein activities must be confined because of their nature, or wherein limitations are imposed upon aircraft operations that are not a part of those activities, or both</a:t>
            </a:r>
          </a:p>
        </p:txBody>
      </p:sp>
    </p:spTree>
    <p:extLst>
      <p:ext uri="{BB962C8B-B14F-4D97-AF65-F5344CB8AC3E}">
        <p14:creationId xmlns:p14="http://schemas.microsoft.com/office/powerpoint/2010/main" val="2609873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E13DF3-D6BD-AB59-9048-0CFC95954853}"/>
              </a:ext>
            </a:extLst>
          </p:cNvPr>
          <p:cNvSpPr>
            <a:spLocks noGrp="1"/>
          </p:cNvSpPr>
          <p:nvPr>
            <p:ph type="title"/>
          </p:nvPr>
        </p:nvSpPr>
        <p:spPr/>
        <p:txBody>
          <a:bodyPr>
            <a:normAutofit fontScale="90000"/>
          </a:bodyPr>
          <a:lstStyle/>
          <a:p>
            <a:r>
              <a:rPr lang="en-US" dirty="0"/>
              <a:t>Prohibited Areas</a:t>
            </a:r>
          </a:p>
        </p:txBody>
      </p:sp>
      <p:sp>
        <p:nvSpPr>
          <p:cNvPr id="6" name="TextBox 5">
            <a:extLst>
              <a:ext uri="{FF2B5EF4-FFF2-40B4-BE49-F238E27FC236}">
                <a16:creationId xmlns:a16="http://schemas.microsoft.com/office/drawing/2014/main" id="{0C4F8084-7B3F-5383-481F-AAED43C441C5}"/>
              </a:ext>
            </a:extLst>
          </p:cNvPr>
          <p:cNvSpPr txBox="1"/>
          <p:nvPr/>
        </p:nvSpPr>
        <p:spPr>
          <a:xfrm>
            <a:off x="152400" y="801350"/>
            <a:ext cx="4549140" cy="138499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400" dirty="0"/>
              <a:t>Typically, sensitive national security areas</a:t>
            </a:r>
            <a:endParaRPr lang="en-US" sz="1400" dirty="0">
              <a:ea typeface="Calibri"/>
              <a:cs typeface="Calibri"/>
            </a:endParaRPr>
          </a:p>
          <a:p>
            <a:pPr marL="285750" indent="-285750">
              <a:buFont typeface="Arial" panose="020B0604020202020204" pitchFamily="34" charset="0"/>
              <a:buChar char="•"/>
            </a:pPr>
            <a:r>
              <a:rPr lang="en-US" sz="1400" dirty="0"/>
              <a:t>Flight is strictly prohibited!</a:t>
            </a:r>
          </a:p>
          <a:p>
            <a:pPr marL="285750" indent="-285750">
              <a:buFont typeface="Arial" panose="020B0604020202020204" pitchFamily="34" charset="0"/>
              <a:buChar char="•"/>
            </a:pPr>
            <a:r>
              <a:rPr lang="en-US" sz="1400" dirty="0"/>
              <a:t>Marked by blue fringe</a:t>
            </a:r>
          </a:p>
          <a:p>
            <a:pPr marL="285750" indent="-285750">
              <a:buFont typeface="Arial" panose="020B0604020202020204" pitchFamily="34" charset="0"/>
              <a:buChar char="•"/>
            </a:pPr>
            <a:r>
              <a:rPr lang="en-US" sz="1400" dirty="0"/>
              <a:t>More info on sectional chart legend</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ea typeface="Calibri"/>
              <a:cs typeface="Calibri"/>
            </a:endParaRPr>
          </a:p>
        </p:txBody>
      </p:sp>
      <p:pic>
        <p:nvPicPr>
          <p:cNvPr id="8" name="Picture 7">
            <a:extLst>
              <a:ext uri="{FF2B5EF4-FFF2-40B4-BE49-F238E27FC236}">
                <a16:creationId xmlns:a16="http://schemas.microsoft.com/office/drawing/2014/main" id="{705F2944-A3DE-6CA1-8E21-A41653BF00D9}"/>
              </a:ext>
            </a:extLst>
          </p:cNvPr>
          <p:cNvPicPr>
            <a:picLocks noChangeAspect="1"/>
          </p:cNvPicPr>
          <p:nvPr/>
        </p:nvPicPr>
        <p:blipFill>
          <a:blip r:embed="rId2"/>
          <a:stretch>
            <a:fillRect/>
          </a:stretch>
        </p:blipFill>
        <p:spPr>
          <a:xfrm>
            <a:off x="5663847" y="798142"/>
            <a:ext cx="2786284" cy="2781300"/>
          </a:xfrm>
          <a:prstGeom prst="rect">
            <a:avLst/>
          </a:prstGeom>
        </p:spPr>
      </p:pic>
      <p:pic>
        <p:nvPicPr>
          <p:cNvPr id="10" name="Picture 9">
            <a:extLst>
              <a:ext uri="{FF2B5EF4-FFF2-40B4-BE49-F238E27FC236}">
                <a16:creationId xmlns:a16="http://schemas.microsoft.com/office/drawing/2014/main" id="{20CC1495-4FB6-27FD-282E-B2232B134455}"/>
              </a:ext>
            </a:extLst>
          </p:cNvPr>
          <p:cNvPicPr>
            <a:picLocks noChangeAspect="1"/>
          </p:cNvPicPr>
          <p:nvPr/>
        </p:nvPicPr>
        <p:blipFill>
          <a:blip r:embed="rId3"/>
          <a:stretch>
            <a:fillRect/>
          </a:stretch>
        </p:blipFill>
        <p:spPr>
          <a:xfrm>
            <a:off x="8811066" y="795258"/>
            <a:ext cx="3175193" cy="2787068"/>
          </a:xfrm>
          <a:prstGeom prst="rect">
            <a:avLst/>
          </a:prstGeom>
        </p:spPr>
      </p:pic>
      <p:pic>
        <p:nvPicPr>
          <p:cNvPr id="12" name="Picture 11">
            <a:extLst>
              <a:ext uri="{FF2B5EF4-FFF2-40B4-BE49-F238E27FC236}">
                <a16:creationId xmlns:a16="http://schemas.microsoft.com/office/drawing/2014/main" id="{4A3B07B8-05D0-0507-8327-BCA8130F3149}"/>
              </a:ext>
            </a:extLst>
          </p:cNvPr>
          <p:cNvPicPr>
            <a:picLocks noChangeAspect="1"/>
          </p:cNvPicPr>
          <p:nvPr/>
        </p:nvPicPr>
        <p:blipFill>
          <a:blip r:embed="rId4"/>
          <a:stretch>
            <a:fillRect/>
          </a:stretch>
        </p:blipFill>
        <p:spPr>
          <a:xfrm>
            <a:off x="5649605" y="3777255"/>
            <a:ext cx="6322921" cy="2722605"/>
          </a:xfrm>
          <a:prstGeom prst="rect">
            <a:avLst/>
          </a:prstGeom>
        </p:spPr>
      </p:pic>
      <p:pic>
        <p:nvPicPr>
          <p:cNvPr id="2" name="Picture 1" descr="A close-up of a sign&#10;&#10;Description automatically generated">
            <a:extLst>
              <a:ext uri="{FF2B5EF4-FFF2-40B4-BE49-F238E27FC236}">
                <a16:creationId xmlns:a16="http://schemas.microsoft.com/office/drawing/2014/main" id="{320D1F1C-E051-C92A-1DE7-EAE8A3855163}"/>
              </a:ext>
            </a:extLst>
          </p:cNvPr>
          <p:cNvPicPr>
            <a:picLocks noChangeAspect="1"/>
          </p:cNvPicPr>
          <p:nvPr/>
        </p:nvPicPr>
        <p:blipFill>
          <a:blip r:embed="rId5"/>
          <a:stretch>
            <a:fillRect/>
          </a:stretch>
        </p:blipFill>
        <p:spPr>
          <a:xfrm>
            <a:off x="268416" y="2003305"/>
            <a:ext cx="4910803" cy="525185"/>
          </a:xfrm>
          <a:prstGeom prst="rect">
            <a:avLst/>
          </a:prstGeom>
        </p:spPr>
      </p:pic>
    </p:spTree>
    <p:extLst>
      <p:ext uri="{BB962C8B-B14F-4D97-AF65-F5344CB8AC3E}">
        <p14:creationId xmlns:p14="http://schemas.microsoft.com/office/powerpoint/2010/main" val="2929260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0D1CF-6F71-9E6D-9F34-5BC7664D8C2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0577C63-13E6-FC39-BC8D-130C9BC775B6}"/>
              </a:ext>
            </a:extLst>
          </p:cNvPr>
          <p:cNvSpPr>
            <a:spLocks noGrp="1"/>
          </p:cNvSpPr>
          <p:nvPr>
            <p:ph type="title"/>
          </p:nvPr>
        </p:nvSpPr>
        <p:spPr/>
        <p:txBody>
          <a:bodyPr>
            <a:normAutofit fontScale="90000"/>
          </a:bodyPr>
          <a:lstStyle/>
          <a:p>
            <a:r>
              <a:rPr lang="en-US" dirty="0"/>
              <a:t>Restricted Areas</a:t>
            </a:r>
          </a:p>
        </p:txBody>
      </p:sp>
      <p:sp>
        <p:nvSpPr>
          <p:cNvPr id="6" name="TextBox 5">
            <a:extLst>
              <a:ext uri="{FF2B5EF4-FFF2-40B4-BE49-F238E27FC236}">
                <a16:creationId xmlns:a16="http://schemas.microsoft.com/office/drawing/2014/main" id="{F5BC0C8A-8C67-4935-4C75-0969DA4F5FFB}"/>
              </a:ext>
            </a:extLst>
          </p:cNvPr>
          <p:cNvSpPr txBox="1"/>
          <p:nvPr/>
        </p:nvSpPr>
        <p:spPr>
          <a:xfrm>
            <a:off x="152400" y="801350"/>
            <a:ext cx="5213916" cy="1600438"/>
          </a:xfrm>
          <a:prstGeom prst="rect">
            <a:avLst/>
          </a:prstGeom>
          <a:noFill/>
        </p:spPr>
        <p:txBody>
          <a:bodyPr wrap="square" rtlCol="0">
            <a:spAutoFit/>
          </a:bodyPr>
          <a:lstStyle/>
          <a:p>
            <a:pPr marL="285750" indent="-285750">
              <a:buFont typeface="Arial" panose="020B0604020202020204" pitchFamily="34" charset="0"/>
              <a:buChar char="•"/>
            </a:pPr>
            <a:r>
              <a:rPr lang="en-US" sz="1400" dirty="0"/>
              <a:t>Operations may be hazardous to non-participating aircraft (that’s you!)</a:t>
            </a:r>
          </a:p>
          <a:p>
            <a:pPr marL="285750" indent="-285750">
              <a:buFont typeface="Arial" panose="020B0604020202020204" pitchFamily="34" charset="0"/>
              <a:buChar char="•"/>
            </a:pPr>
            <a:r>
              <a:rPr lang="en-US" sz="1400" dirty="0"/>
              <a:t>For IFR flights, ATC will keep you clear of the airspace if it's active or route you through if it’s inactive</a:t>
            </a:r>
          </a:p>
          <a:p>
            <a:pPr marL="285750" indent="-285750">
              <a:buFont typeface="Arial" panose="020B0604020202020204" pitchFamily="34" charset="0"/>
              <a:buChar char="•"/>
            </a:pPr>
            <a:r>
              <a:rPr lang="en-US" sz="1400" dirty="0"/>
              <a:t>VFR flights should coordinate with ATC beforehand for permission</a:t>
            </a:r>
          </a:p>
          <a:p>
            <a:pPr marL="285750" indent="-285750">
              <a:buFont typeface="Arial" panose="020B0604020202020204" pitchFamily="34" charset="0"/>
              <a:buChar char="•"/>
            </a:pPr>
            <a:r>
              <a:rPr lang="en-US" sz="1400" dirty="0"/>
              <a:t>Marked by blue fringe</a:t>
            </a:r>
          </a:p>
          <a:p>
            <a:pPr marL="285750" indent="-285750">
              <a:buFont typeface="Arial" panose="020B0604020202020204" pitchFamily="34" charset="0"/>
              <a:buChar char="•"/>
            </a:pPr>
            <a:r>
              <a:rPr lang="en-US" sz="1400" dirty="0"/>
              <a:t>More info in sectional chart legend</a:t>
            </a:r>
          </a:p>
        </p:txBody>
      </p:sp>
      <p:pic>
        <p:nvPicPr>
          <p:cNvPr id="3" name="Picture 2">
            <a:extLst>
              <a:ext uri="{FF2B5EF4-FFF2-40B4-BE49-F238E27FC236}">
                <a16:creationId xmlns:a16="http://schemas.microsoft.com/office/drawing/2014/main" id="{EF8E4052-2A5F-12A6-06D3-B512D1994238}"/>
              </a:ext>
            </a:extLst>
          </p:cNvPr>
          <p:cNvPicPr>
            <a:picLocks noChangeAspect="1"/>
          </p:cNvPicPr>
          <p:nvPr/>
        </p:nvPicPr>
        <p:blipFill>
          <a:blip r:embed="rId2"/>
          <a:stretch>
            <a:fillRect/>
          </a:stretch>
        </p:blipFill>
        <p:spPr>
          <a:xfrm>
            <a:off x="6335546" y="743531"/>
            <a:ext cx="5213916" cy="4849549"/>
          </a:xfrm>
          <a:prstGeom prst="rect">
            <a:avLst/>
          </a:prstGeom>
        </p:spPr>
      </p:pic>
      <p:pic>
        <p:nvPicPr>
          <p:cNvPr id="11" name="Picture 10">
            <a:extLst>
              <a:ext uri="{FF2B5EF4-FFF2-40B4-BE49-F238E27FC236}">
                <a16:creationId xmlns:a16="http://schemas.microsoft.com/office/drawing/2014/main" id="{F40E225E-0C62-83F0-47A7-DFFCD58A2632}"/>
              </a:ext>
            </a:extLst>
          </p:cNvPr>
          <p:cNvPicPr>
            <a:picLocks noChangeAspect="1"/>
          </p:cNvPicPr>
          <p:nvPr/>
        </p:nvPicPr>
        <p:blipFill>
          <a:blip r:embed="rId3"/>
          <a:stretch>
            <a:fillRect/>
          </a:stretch>
        </p:blipFill>
        <p:spPr>
          <a:xfrm>
            <a:off x="261419" y="2771481"/>
            <a:ext cx="5595036" cy="1315037"/>
          </a:xfrm>
          <a:prstGeom prst="rect">
            <a:avLst/>
          </a:prstGeom>
        </p:spPr>
      </p:pic>
    </p:spTree>
    <p:extLst>
      <p:ext uri="{BB962C8B-B14F-4D97-AF65-F5344CB8AC3E}">
        <p14:creationId xmlns:p14="http://schemas.microsoft.com/office/powerpoint/2010/main" val="634116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F398A-3188-E345-B517-D12C122847D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A43AD4E-EB12-96CB-EF74-0F440C79DA03}"/>
              </a:ext>
            </a:extLst>
          </p:cNvPr>
          <p:cNvSpPr>
            <a:spLocks noGrp="1"/>
          </p:cNvSpPr>
          <p:nvPr>
            <p:ph type="title"/>
          </p:nvPr>
        </p:nvSpPr>
        <p:spPr/>
        <p:txBody>
          <a:bodyPr>
            <a:normAutofit fontScale="90000"/>
          </a:bodyPr>
          <a:lstStyle/>
          <a:p>
            <a:r>
              <a:rPr lang="en-US" dirty="0"/>
              <a:t>Warning Areas</a:t>
            </a:r>
          </a:p>
        </p:txBody>
      </p:sp>
      <p:sp>
        <p:nvSpPr>
          <p:cNvPr id="6" name="TextBox 5">
            <a:extLst>
              <a:ext uri="{FF2B5EF4-FFF2-40B4-BE49-F238E27FC236}">
                <a16:creationId xmlns:a16="http://schemas.microsoft.com/office/drawing/2014/main" id="{07A0505F-FA47-ACA7-67BA-7E5817F0E607}"/>
              </a:ext>
            </a:extLst>
          </p:cNvPr>
          <p:cNvSpPr txBox="1"/>
          <p:nvPr/>
        </p:nvSpPr>
        <p:spPr>
          <a:xfrm>
            <a:off x="152400" y="801350"/>
            <a:ext cx="5150512" cy="1815882"/>
          </a:xfrm>
          <a:prstGeom prst="rect">
            <a:avLst/>
          </a:prstGeom>
          <a:noFill/>
        </p:spPr>
        <p:txBody>
          <a:bodyPr wrap="square" rtlCol="0">
            <a:spAutoFit/>
          </a:bodyPr>
          <a:lstStyle/>
          <a:p>
            <a:pPr marL="285750" indent="-285750">
              <a:buFont typeface="Arial" panose="020B0604020202020204" pitchFamily="34" charset="0"/>
              <a:buChar char="•"/>
            </a:pPr>
            <a:r>
              <a:rPr lang="en-US" sz="1400" dirty="0"/>
              <a:t>Like restricted areas but located 3nm beyond the coast over water where US government does not have sole jurisdiction over the airspace</a:t>
            </a:r>
          </a:p>
          <a:p>
            <a:pPr marL="285750" indent="-285750">
              <a:buFont typeface="Arial" panose="020B0604020202020204" pitchFamily="34" charset="0"/>
              <a:buChar char="•"/>
            </a:pPr>
            <a:r>
              <a:rPr lang="en-US" sz="1400" dirty="0"/>
              <a:t>Non-regulatory, so no specific ATC clearance or coordination is required, but you should use extreme caution regardless</a:t>
            </a:r>
          </a:p>
          <a:p>
            <a:pPr marL="285750" indent="-285750">
              <a:buFont typeface="Arial" panose="020B0604020202020204" pitchFamily="34" charset="0"/>
              <a:buChar char="•"/>
            </a:pPr>
            <a:r>
              <a:rPr lang="en-US" sz="1400" dirty="0"/>
              <a:t>Marked by blue fringe</a:t>
            </a:r>
          </a:p>
          <a:p>
            <a:pPr marL="285750" indent="-285750">
              <a:buFont typeface="Arial" panose="020B0604020202020204" pitchFamily="34" charset="0"/>
              <a:buChar char="•"/>
            </a:pPr>
            <a:r>
              <a:rPr lang="en-US" sz="1400" dirty="0"/>
              <a:t>More info in sectional chart legend</a:t>
            </a:r>
          </a:p>
          <a:p>
            <a:pPr marL="285750" indent="-285750">
              <a:buFont typeface="Arial" panose="020B0604020202020204" pitchFamily="34" charset="0"/>
              <a:buChar char="•"/>
            </a:pPr>
            <a:endParaRPr lang="en-US" sz="1400" dirty="0"/>
          </a:p>
        </p:txBody>
      </p:sp>
      <p:pic>
        <p:nvPicPr>
          <p:cNvPr id="8" name="Picture 7">
            <a:extLst>
              <a:ext uri="{FF2B5EF4-FFF2-40B4-BE49-F238E27FC236}">
                <a16:creationId xmlns:a16="http://schemas.microsoft.com/office/drawing/2014/main" id="{F6303CF2-7AF5-F77B-AB2A-AAA2056C3AF7}"/>
              </a:ext>
            </a:extLst>
          </p:cNvPr>
          <p:cNvPicPr>
            <a:picLocks noChangeAspect="1"/>
          </p:cNvPicPr>
          <p:nvPr/>
        </p:nvPicPr>
        <p:blipFill>
          <a:blip r:embed="rId2"/>
          <a:stretch>
            <a:fillRect/>
          </a:stretch>
        </p:blipFill>
        <p:spPr>
          <a:xfrm>
            <a:off x="354667" y="2785961"/>
            <a:ext cx="5741333" cy="2322546"/>
          </a:xfrm>
          <a:prstGeom prst="rect">
            <a:avLst/>
          </a:prstGeom>
        </p:spPr>
      </p:pic>
      <p:pic>
        <p:nvPicPr>
          <p:cNvPr id="10" name="Picture 9">
            <a:extLst>
              <a:ext uri="{FF2B5EF4-FFF2-40B4-BE49-F238E27FC236}">
                <a16:creationId xmlns:a16="http://schemas.microsoft.com/office/drawing/2014/main" id="{73CA297F-8C01-3ADF-C2CD-94861034AC92}"/>
              </a:ext>
            </a:extLst>
          </p:cNvPr>
          <p:cNvPicPr>
            <a:picLocks noChangeAspect="1"/>
          </p:cNvPicPr>
          <p:nvPr/>
        </p:nvPicPr>
        <p:blipFill>
          <a:blip r:embed="rId3"/>
          <a:stretch>
            <a:fillRect/>
          </a:stretch>
        </p:blipFill>
        <p:spPr>
          <a:xfrm>
            <a:off x="6393180" y="801350"/>
            <a:ext cx="5569579" cy="3764150"/>
          </a:xfrm>
          <a:prstGeom prst="rect">
            <a:avLst/>
          </a:prstGeom>
        </p:spPr>
      </p:pic>
    </p:spTree>
    <p:extLst>
      <p:ext uri="{BB962C8B-B14F-4D97-AF65-F5344CB8AC3E}">
        <p14:creationId xmlns:p14="http://schemas.microsoft.com/office/powerpoint/2010/main" val="2475641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26B04-4BC5-CC80-9D5E-18F01013198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293B44-17B0-D984-E59A-3F339D648CA9}"/>
              </a:ext>
            </a:extLst>
          </p:cNvPr>
          <p:cNvSpPr>
            <a:spLocks noGrp="1"/>
          </p:cNvSpPr>
          <p:nvPr>
            <p:ph type="title"/>
          </p:nvPr>
        </p:nvSpPr>
        <p:spPr/>
        <p:txBody>
          <a:bodyPr>
            <a:normAutofit fontScale="90000"/>
          </a:bodyPr>
          <a:lstStyle/>
          <a:p>
            <a:r>
              <a:rPr lang="en-US" dirty="0"/>
              <a:t>Military Operations Areas (MOA)</a:t>
            </a:r>
          </a:p>
        </p:txBody>
      </p:sp>
      <p:sp>
        <p:nvSpPr>
          <p:cNvPr id="6" name="TextBox 5">
            <a:extLst>
              <a:ext uri="{FF2B5EF4-FFF2-40B4-BE49-F238E27FC236}">
                <a16:creationId xmlns:a16="http://schemas.microsoft.com/office/drawing/2014/main" id="{4F99B6BF-5AC1-9335-DE65-E69A7A805625}"/>
              </a:ext>
            </a:extLst>
          </p:cNvPr>
          <p:cNvSpPr txBox="1"/>
          <p:nvPr/>
        </p:nvSpPr>
        <p:spPr>
          <a:xfrm>
            <a:off x="152400" y="801350"/>
            <a:ext cx="5150512" cy="2462213"/>
          </a:xfrm>
          <a:prstGeom prst="rect">
            <a:avLst/>
          </a:prstGeom>
          <a:noFill/>
        </p:spPr>
        <p:txBody>
          <a:bodyPr wrap="square" rtlCol="0">
            <a:spAutoFit/>
          </a:bodyPr>
          <a:lstStyle/>
          <a:p>
            <a:pPr marL="285750" indent="-285750">
              <a:buFont typeface="Arial" panose="020B0604020202020204" pitchFamily="34" charset="0"/>
              <a:buChar char="•"/>
            </a:pPr>
            <a:r>
              <a:rPr lang="en-US" sz="1400" dirty="0"/>
              <a:t>Typically used for military flight training</a:t>
            </a:r>
          </a:p>
          <a:p>
            <a:pPr marL="285750" indent="-285750">
              <a:buFont typeface="Arial" panose="020B0604020202020204" pitchFamily="34" charset="0"/>
              <a:buChar char="•"/>
            </a:pPr>
            <a:r>
              <a:rPr lang="en-US" sz="1400" dirty="0"/>
              <a:t>Military traffic is exempt from most regulations over speed, aerobatics, formation flying, etc. </a:t>
            </a:r>
          </a:p>
          <a:p>
            <a:pPr marL="285750" indent="-285750">
              <a:buFont typeface="Arial" panose="020B0604020202020204" pitchFamily="34" charset="0"/>
              <a:buChar char="•"/>
            </a:pPr>
            <a:r>
              <a:rPr lang="en-US" sz="1400" dirty="0"/>
              <a:t>When active, IFR traffic may be cleared through if ATC can maintain separation. Otherwise, IFR traffic will be routed around the MOA</a:t>
            </a:r>
          </a:p>
          <a:p>
            <a:pPr marL="285750" indent="-285750">
              <a:buFont typeface="Arial" panose="020B0604020202020204" pitchFamily="34" charset="0"/>
              <a:buChar char="•"/>
            </a:pPr>
            <a:r>
              <a:rPr lang="en-US" sz="1400" dirty="0"/>
              <a:t>VFR traffic is technically permitted any time, but it’s generally not a good idea and extreme caution should be exercised</a:t>
            </a:r>
          </a:p>
          <a:p>
            <a:pPr marL="285750" indent="-285750">
              <a:buFont typeface="Arial" panose="020B0604020202020204" pitchFamily="34" charset="0"/>
              <a:buChar char="•"/>
            </a:pPr>
            <a:r>
              <a:rPr lang="en-US" sz="1400" dirty="0"/>
              <a:t>ATC or FSS can advise if the MOA is active</a:t>
            </a:r>
          </a:p>
          <a:p>
            <a:pPr marL="285750" indent="-285750">
              <a:buFont typeface="Arial" panose="020B0604020202020204" pitchFamily="34" charset="0"/>
              <a:buChar char="•"/>
            </a:pPr>
            <a:r>
              <a:rPr lang="en-US" sz="1400" dirty="0"/>
              <a:t>Marked by magenta fringe</a:t>
            </a:r>
          </a:p>
          <a:p>
            <a:pPr marL="285750" indent="-285750">
              <a:buFont typeface="Arial" panose="020B0604020202020204" pitchFamily="34" charset="0"/>
              <a:buChar char="•"/>
            </a:pPr>
            <a:r>
              <a:rPr lang="en-US" sz="1400" dirty="0"/>
              <a:t>More info on sectional chart legend</a:t>
            </a:r>
          </a:p>
        </p:txBody>
      </p:sp>
      <p:pic>
        <p:nvPicPr>
          <p:cNvPr id="3" name="Picture 2">
            <a:extLst>
              <a:ext uri="{FF2B5EF4-FFF2-40B4-BE49-F238E27FC236}">
                <a16:creationId xmlns:a16="http://schemas.microsoft.com/office/drawing/2014/main" id="{76CC8AA4-B3A8-A784-9932-B273910D6DBB}"/>
              </a:ext>
            </a:extLst>
          </p:cNvPr>
          <p:cNvPicPr>
            <a:picLocks noChangeAspect="1"/>
          </p:cNvPicPr>
          <p:nvPr/>
        </p:nvPicPr>
        <p:blipFill>
          <a:blip r:embed="rId2"/>
          <a:stretch>
            <a:fillRect/>
          </a:stretch>
        </p:blipFill>
        <p:spPr>
          <a:xfrm>
            <a:off x="5783580" y="933702"/>
            <a:ext cx="6161116" cy="4990595"/>
          </a:xfrm>
          <a:prstGeom prst="rect">
            <a:avLst/>
          </a:prstGeom>
        </p:spPr>
      </p:pic>
      <p:pic>
        <p:nvPicPr>
          <p:cNvPr id="7" name="Picture 6">
            <a:extLst>
              <a:ext uri="{FF2B5EF4-FFF2-40B4-BE49-F238E27FC236}">
                <a16:creationId xmlns:a16="http://schemas.microsoft.com/office/drawing/2014/main" id="{F7C0B5EB-5281-FF6D-25CA-5BDC2DEC964D}"/>
              </a:ext>
            </a:extLst>
          </p:cNvPr>
          <p:cNvPicPr>
            <a:picLocks noChangeAspect="1"/>
          </p:cNvPicPr>
          <p:nvPr/>
        </p:nvPicPr>
        <p:blipFill>
          <a:blip r:embed="rId3"/>
          <a:stretch>
            <a:fillRect/>
          </a:stretch>
        </p:blipFill>
        <p:spPr>
          <a:xfrm>
            <a:off x="742950" y="3263563"/>
            <a:ext cx="4299154" cy="3432732"/>
          </a:xfrm>
          <a:prstGeom prst="rect">
            <a:avLst/>
          </a:prstGeom>
        </p:spPr>
      </p:pic>
    </p:spTree>
    <p:extLst>
      <p:ext uri="{BB962C8B-B14F-4D97-AF65-F5344CB8AC3E}">
        <p14:creationId xmlns:p14="http://schemas.microsoft.com/office/powerpoint/2010/main" val="2044498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1EC46-E698-A95E-DF5B-33267F273F79}"/>
              </a:ext>
            </a:extLst>
          </p:cNvPr>
          <p:cNvSpPr>
            <a:spLocks noGrp="1"/>
          </p:cNvSpPr>
          <p:nvPr>
            <p:ph type="title"/>
          </p:nvPr>
        </p:nvSpPr>
        <p:spPr/>
        <p:txBody>
          <a:bodyPr>
            <a:normAutofit fontScale="90000"/>
          </a:bodyPr>
          <a:lstStyle/>
          <a:p>
            <a:r>
              <a:rPr lang="en-US" dirty="0"/>
              <a:t>Ground Lesson Outline</a:t>
            </a:r>
          </a:p>
        </p:txBody>
      </p:sp>
      <p:sp>
        <p:nvSpPr>
          <p:cNvPr id="3" name="Content Placeholder 2">
            <a:extLst>
              <a:ext uri="{FF2B5EF4-FFF2-40B4-BE49-F238E27FC236}">
                <a16:creationId xmlns:a16="http://schemas.microsoft.com/office/drawing/2014/main" id="{00CB751E-217F-F33E-F70B-BBA7ABB76AEC}"/>
              </a:ext>
            </a:extLst>
          </p:cNvPr>
          <p:cNvSpPr>
            <a:spLocks noGrp="1"/>
          </p:cNvSpPr>
          <p:nvPr>
            <p:ph idx="1"/>
          </p:nvPr>
        </p:nvSpPr>
        <p:spPr>
          <a:xfrm>
            <a:off x="402336" y="781050"/>
            <a:ext cx="5693664" cy="5505450"/>
          </a:xfrm>
        </p:spPr>
        <p:txBody>
          <a:bodyPr vert="horz" lIns="91440" tIns="45720" rIns="91440" bIns="45720" rtlCol="0" anchor="t">
            <a:noAutofit/>
          </a:bodyPr>
          <a:lstStyle/>
          <a:p>
            <a:r>
              <a:rPr lang="en-US" sz="1400" dirty="0"/>
              <a:t>Defining Airspace</a:t>
            </a:r>
          </a:p>
          <a:p>
            <a:pPr lvl="1"/>
            <a:r>
              <a:rPr lang="en-US" sz="1400" dirty="0"/>
              <a:t>Size and Shape</a:t>
            </a:r>
          </a:p>
          <a:p>
            <a:pPr lvl="1"/>
            <a:r>
              <a:rPr lang="en-US" sz="1400" dirty="0"/>
              <a:t>Controlled, Uncontrolled, Special Use, and Other</a:t>
            </a:r>
          </a:p>
          <a:p>
            <a:r>
              <a:rPr lang="en-US" sz="1400" dirty="0"/>
              <a:t>Controlled Airspace</a:t>
            </a:r>
          </a:p>
          <a:p>
            <a:pPr lvl="1"/>
            <a:r>
              <a:rPr lang="en-US" sz="1400" dirty="0"/>
              <a:t>Class A</a:t>
            </a:r>
          </a:p>
          <a:p>
            <a:pPr lvl="1"/>
            <a:r>
              <a:rPr lang="en-US" sz="1400" dirty="0"/>
              <a:t>Class B</a:t>
            </a:r>
          </a:p>
          <a:p>
            <a:pPr lvl="1"/>
            <a:r>
              <a:rPr lang="en-US" sz="1400" dirty="0"/>
              <a:t>Class C</a:t>
            </a:r>
          </a:p>
          <a:p>
            <a:pPr lvl="1"/>
            <a:r>
              <a:rPr lang="en-US" sz="1400" dirty="0"/>
              <a:t>Class D</a:t>
            </a:r>
          </a:p>
          <a:p>
            <a:pPr lvl="1"/>
            <a:r>
              <a:rPr lang="en-US" sz="1400" dirty="0"/>
              <a:t>Class E</a:t>
            </a:r>
          </a:p>
          <a:p>
            <a:r>
              <a:rPr lang="en-US" sz="1400" dirty="0"/>
              <a:t>Uncontrolled airspace</a:t>
            </a:r>
          </a:p>
          <a:p>
            <a:pPr lvl="1"/>
            <a:r>
              <a:rPr lang="en-US" sz="1400" dirty="0"/>
              <a:t>Class G</a:t>
            </a:r>
          </a:p>
          <a:p>
            <a:r>
              <a:rPr lang="en-US" sz="1400" dirty="0"/>
              <a:t>VFR Weather Minimums and Special VFR</a:t>
            </a:r>
          </a:p>
          <a:p>
            <a:r>
              <a:rPr lang="en-US" sz="1400" dirty="0"/>
              <a:t>Special Use Airspace (SUA)</a:t>
            </a:r>
          </a:p>
          <a:p>
            <a:pPr lvl="1"/>
            <a:r>
              <a:rPr lang="en-US" sz="1400" dirty="0"/>
              <a:t>Prohibited Areas</a:t>
            </a:r>
          </a:p>
          <a:p>
            <a:pPr lvl="1"/>
            <a:r>
              <a:rPr lang="en-US" sz="1400" dirty="0"/>
              <a:t>Restricted Areas</a:t>
            </a:r>
          </a:p>
          <a:p>
            <a:pPr lvl="1"/>
            <a:r>
              <a:rPr lang="en-US" sz="1400" dirty="0"/>
              <a:t>Warning Areas</a:t>
            </a:r>
          </a:p>
          <a:p>
            <a:pPr lvl="1"/>
            <a:r>
              <a:rPr lang="en-US" sz="1400" dirty="0"/>
              <a:t>Military Operations Areas (MOA)</a:t>
            </a:r>
          </a:p>
          <a:p>
            <a:pPr lvl="1"/>
            <a:r>
              <a:rPr lang="en-US" sz="1400" dirty="0"/>
              <a:t>Alert Areas</a:t>
            </a:r>
          </a:p>
          <a:p>
            <a:pPr lvl="1"/>
            <a:r>
              <a:rPr lang="en-US" sz="1400" dirty="0"/>
              <a:t>Controlled Firing Area (CFA)</a:t>
            </a:r>
          </a:p>
          <a:p>
            <a:pPr lvl="1"/>
            <a:r>
              <a:rPr lang="en-US" sz="1400" dirty="0"/>
              <a:t>National Security Area (NSA)</a:t>
            </a:r>
          </a:p>
          <a:p>
            <a:endParaRPr lang="en-US" sz="1400" dirty="0"/>
          </a:p>
          <a:p>
            <a:endParaRPr lang="en-US" sz="1400" dirty="0"/>
          </a:p>
        </p:txBody>
      </p:sp>
      <p:sp>
        <p:nvSpPr>
          <p:cNvPr id="5" name="Content Placeholder 2">
            <a:extLst>
              <a:ext uri="{FF2B5EF4-FFF2-40B4-BE49-F238E27FC236}">
                <a16:creationId xmlns:a16="http://schemas.microsoft.com/office/drawing/2014/main" id="{E52CB914-EB08-2222-4852-6AA70769D7B0}"/>
              </a:ext>
            </a:extLst>
          </p:cNvPr>
          <p:cNvSpPr txBox="1">
            <a:spLocks/>
          </p:cNvSpPr>
          <p:nvPr/>
        </p:nvSpPr>
        <p:spPr>
          <a:xfrm>
            <a:off x="6092952" y="781050"/>
            <a:ext cx="5775960" cy="482361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Other Airspace</a:t>
            </a:r>
          </a:p>
          <a:p>
            <a:pPr lvl="1"/>
            <a:r>
              <a:rPr lang="en-US" sz="1400" dirty="0"/>
              <a:t>Temporary Flight Restrictions (TFR)</a:t>
            </a:r>
          </a:p>
          <a:p>
            <a:pPr lvl="1"/>
            <a:r>
              <a:rPr lang="en-US" sz="1400" dirty="0"/>
              <a:t>Military Training Routes (MTR)</a:t>
            </a:r>
          </a:p>
          <a:p>
            <a:pPr lvl="1"/>
            <a:r>
              <a:rPr lang="en-US" sz="1400" dirty="0"/>
              <a:t>Parachute Jump Operations</a:t>
            </a:r>
          </a:p>
          <a:p>
            <a:pPr lvl="1"/>
            <a:r>
              <a:rPr lang="en-US" sz="1400" dirty="0"/>
              <a:t>VFR Flyways</a:t>
            </a:r>
          </a:p>
          <a:p>
            <a:pPr lvl="1"/>
            <a:r>
              <a:rPr lang="en-US" sz="1400" dirty="0"/>
              <a:t>VFR Corridors</a:t>
            </a:r>
          </a:p>
          <a:p>
            <a:pPr lvl="1"/>
            <a:r>
              <a:rPr lang="en-US" sz="1400" dirty="0"/>
              <a:t>Class B Airspace VFR Transition Routes</a:t>
            </a:r>
          </a:p>
          <a:p>
            <a:pPr lvl="1"/>
            <a:r>
              <a:rPr lang="en-US" sz="1400" dirty="0"/>
              <a:t>Terminal Radar Service Areas (TRSA)</a:t>
            </a:r>
          </a:p>
          <a:p>
            <a:pPr lvl="1"/>
            <a:r>
              <a:rPr lang="en-US" sz="1400" dirty="0"/>
              <a:t>Special Air Traffic Rules Area (SATR)</a:t>
            </a:r>
          </a:p>
          <a:p>
            <a:pPr lvl="1"/>
            <a:r>
              <a:rPr lang="en-US" sz="1400" dirty="0"/>
              <a:t>Special Flight Rules Area (SFRA)</a:t>
            </a:r>
          </a:p>
          <a:p>
            <a:pPr lvl="1"/>
            <a:r>
              <a:rPr lang="en-US" sz="1400" dirty="0"/>
              <a:t>Weather Reconnaissance Area (WRA)</a:t>
            </a:r>
          </a:p>
          <a:p>
            <a:pPr lvl="1"/>
            <a:r>
              <a:rPr lang="en-US" sz="1400" dirty="0"/>
              <a:t>Air Defense Identification Zone (ADIZ)</a:t>
            </a:r>
          </a:p>
          <a:p>
            <a:pPr lvl="1"/>
            <a:endParaRPr lang="en-US" sz="1400" dirty="0"/>
          </a:p>
        </p:txBody>
      </p:sp>
    </p:spTree>
    <p:extLst>
      <p:ext uri="{BB962C8B-B14F-4D97-AF65-F5344CB8AC3E}">
        <p14:creationId xmlns:p14="http://schemas.microsoft.com/office/powerpoint/2010/main" val="28700429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722CA-46B9-3DF9-1823-209C64C593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5870032-1DD3-F1EA-508C-F20BC9AD2218}"/>
              </a:ext>
            </a:extLst>
          </p:cNvPr>
          <p:cNvSpPr>
            <a:spLocks noGrp="1"/>
          </p:cNvSpPr>
          <p:nvPr>
            <p:ph type="title"/>
          </p:nvPr>
        </p:nvSpPr>
        <p:spPr/>
        <p:txBody>
          <a:bodyPr>
            <a:normAutofit fontScale="90000"/>
          </a:bodyPr>
          <a:lstStyle/>
          <a:p>
            <a:r>
              <a:rPr lang="en-US" dirty="0"/>
              <a:t>Alert Areas</a:t>
            </a:r>
          </a:p>
        </p:txBody>
      </p:sp>
      <p:sp>
        <p:nvSpPr>
          <p:cNvPr id="6" name="TextBox 5">
            <a:extLst>
              <a:ext uri="{FF2B5EF4-FFF2-40B4-BE49-F238E27FC236}">
                <a16:creationId xmlns:a16="http://schemas.microsoft.com/office/drawing/2014/main" id="{FADE31B6-3015-37A7-6D2C-10927A7F21DE}"/>
              </a:ext>
            </a:extLst>
          </p:cNvPr>
          <p:cNvSpPr txBox="1"/>
          <p:nvPr/>
        </p:nvSpPr>
        <p:spPr>
          <a:xfrm>
            <a:off x="152400" y="801350"/>
            <a:ext cx="5150512" cy="138499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400" dirty="0"/>
              <a:t>Typically, around military airfields where training takes place or other activities hazardous to non-participating aircraft</a:t>
            </a:r>
            <a:endParaRPr lang="en-US" sz="1400" dirty="0">
              <a:ea typeface="Calibri"/>
              <a:cs typeface="Calibri"/>
            </a:endParaRPr>
          </a:p>
          <a:p>
            <a:pPr marL="285750" indent="-285750">
              <a:buFont typeface="Arial" panose="020B0604020202020204" pitchFamily="34" charset="0"/>
              <a:buChar char="•"/>
            </a:pPr>
            <a:r>
              <a:rPr lang="en-US" sz="1400" dirty="0"/>
              <a:t>No specific clearance is required</a:t>
            </a:r>
          </a:p>
          <a:p>
            <a:pPr marL="285750" indent="-285750">
              <a:buFont typeface="Arial" panose="020B0604020202020204" pitchFamily="34" charset="0"/>
              <a:buChar char="•"/>
            </a:pPr>
            <a:r>
              <a:rPr lang="en-US" sz="1400" dirty="0"/>
              <a:t>All pilots (military and civilian) are required to abide by the FARs</a:t>
            </a:r>
          </a:p>
          <a:p>
            <a:pPr marL="285750" indent="-285750">
              <a:buFont typeface="Arial" panose="020B0604020202020204" pitchFamily="34" charset="0"/>
              <a:buChar char="•"/>
            </a:pPr>
            <a:r>
              <a:rPr lang="en-US" sz="1400" dirty="0"/>
              <a:t>Marked by magenta fringe</a:t>
            </a:r>
          </a:p>
          <a:p>
            <a:pPr marL="285750" indent="-285750">
              <a:buFont typeface="Arial" panose="020B0604020202020204" pitchFamily="34" charset="0"/>
              <a:buChar char="•"/>
            </a:pPr>
            <a:r>
              <a:rPr lang="en-US" sz="1400" dirty="0"/>
              <a:t>More info on sectional chart legend</a:t>
            </a:r>
          </a:p>
        </p:txBody>
      </p:sp>
      <p:pic>
        <p:nvPicPr>
          <p:cNvPr id="5" name="Picture 4">
            <a:extLst>
              <a:ext uri="{FF2B5EF4-FFF2-40B4-BE49-F238E27FC236}">
                <a16:creationId xmlns:a16="http://schemas.microsoft.com/office/drawing/2014/main" id="{0B7C656B-0AC6-5E41-3266-098E538231D3}"/>
              </a:ext>
            </a:extLst>
          </p:cNvPr>
          <p:cNvPicPr>
            <a:picLocks noChangeAspect="1"/>
          </p:cNvPicPr>
          <p:nvPr/>
        </p:nvPicPr>
        <p:blipFill>
          <a:blip r:embed="rId3"/>
          <a:stretch>
            <a:fillRect/>
          </a:stretch>
        </p:blipFill>
        <p:spPr>
          <a:xfrm>
            <a:off x="263783" y="2661882"/>
            <a:ext cx="4927746" cy="2842114"/>
          </a:xfrm>
          <a:prstGeom prst="rect">
            <a:avLst/>
          </a:prstGeom>
        </p:spPr>
      </p:pic>
      <p:pic>
        <p:nvPicPr>
          <p:cNvPr id="11" name="Picture 10">
            <a:extLst>
              <a:ext uri="{FF2B5EF4-FFF2-40B4-BE49-F238E27FC236}">
                <a16:creationId xmlns:a16="http://schemas.microsoft.com/office/drawing/2014/main" id="{5C6845AA-3763-883E-FEAD-C47D0A61049D}"/>
              </a:ext>
            </a:extLst>
          </p:cNvPr>
          <p:cNvPicPr>
            <a:picLocks noChangeAspect="1"/>
          </p:cNvPicPr>
          <p:nvPr/>
        </p:nvPicPr>
        <p:blipFill>
          <a:blip r:embed="rId4"/>
          <a:stretch>
            <a:fillRect/>
          </a:stretch>
        </p:blipFill>
        <p:spPr>
          <a:xfrm>
            <a:off x="5958840" y="745805"/>
            <a:ext cx="6013768" cy="4128574"/>
          </a:xfrm>
          <a:prstGeom prst="rect">
            <a:avLst/>
          </a:prstGeom>
        </p:spPr>
      </p:pic>
    </p:spTree>
    <p:extLst>
      <p:ext uri="{BB962C8B-B14F-4D97-AF65-F5344CB8AC3E}">
        <p14:creationId xmlns:p14="http://schemas.microsoft.com/office/powerpoint/2010/main" val="1481209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A9B99-57D8-3F7F-B94F-4216FAD5326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EAFBE50-E1D0-E2C6-1647-753571DEBD2D}"/>
              </a:ext>
            </a:extLst>
          </p:cNvPr>
          <p:cNvSpPr>
            <a:spLocks noGrp="1"/>
          </p:cNvSpPr>
          <p:nvPr>
            <p:ph type="title"/>
          </p:nvPr>
        </p:nvSpPr>
        <p:spPr/>
        <p:txBody>
          <a:bodyPr>
            <a:normAutofit fontScale="90000"/>
          </a:bodyPr>
          <a:lstStyle/>
          <a:p>
            <a:r>
              <a:rPr lang="en-US" dirty="0"/>
              <a:t>Controlled Firing Area (CFA)</a:t>
            </a:r>
          </a:p>
        </p:txBody>
      </p:sp>
      <p:sp>
        <p:nvSpPr>
          <p:cNvPr id="6" name="TextBox 5">
            <a:extLst>
              <a:ext uri="{FF2B5EF4-FFF2-40B4-BE49-F238E27FC236}">
                <a16:creationId xmlns:a16="http://schemas.microsoft.com/office/drawing/2014/main" id="{B97E7AB2-352C-9F0B-6A7D-7F59FF07314D}"/>
              </a:ext>
            </a:extLst>
          </p:cNvPr>
          <p:cNvSpPr txBox="1"/>
          <p:nvPr/>
        </p:nvSpPr>
        <p:spPr>
          <a:xfrm>
            <a:off x="152400" y="801350"/>
            <a:ext cx="9113520" cy="523220"/>
          </a:xfrm>
          <a:prstGeom prst="rect">
            <a:avLst/>
          </a:prstGeom>
          <a:noFill/>
        </p:spPr>
        <p:txBody>
          <a:bodyPr wrap="square" rtlCol="0">
            <a:spAutoFit/>
          </a:bodyPr>
          <a:lstStyle/>
          <a:p>
            <a:pPr marL="285750" indent="-285750">
              <a:buFont typeface="Arial" panose="020B0604020202020204" pitchFamily="34" charset="0"/>
              <a:buChar char="•"/>
            </a:pPr>
            <a:r>
              <a:rPr lang="en-US" sz="1400" dirty="0"/>
              <a:t>Areas where activities would be hazardous to nonparticipating aircraft (that’s you!)</a:t>
            </a:r>
          </a:p>
          <a:p>
            <a:pPr marL="285750" indent="-285750">
              <a:buFont typeface="Arial" panose="020B0604020202020204" pitchFamily="34" charset="0"/>
              <a:buChar char="•"/>
            </a:pPr>
            <a:r>
              <a:rPr lang="en-US" sz="1400" dirty="0"/>
              <a:t>Activities are suspended upon detection of a nonparticipating aircraft, so there is no need to chart these areas</a:t>
            </a:r>
          </a:p>
        </p:txBody>
      </p:sp>
      <p:pic>
        <p:nvPicPr>
          <p:cNvPr id="9218" name="Picture 2" descr="Special Use Airspace Explained - Aviation History - Century of Flight">
            <a:extLst>
              <a:ext uri="{FF2B5EF4-FFF2-40B4-BE49-F238E27FC236}">
                <a16:creationId xmlns:a16="http://schemas.microsoft.com/office/drawing/2014/main" id="{1A5E3846-3269-25BE-2B9B-D9B6E96E03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6625" y="1863090"/>
            <a:ext cx="5238750"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577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8BCCF-9923-D578-9C21-9DDCC484AEE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CBA912C-F748-E4E7-2BB6-0B6BF4279112}"/>
              </a:ext>
            </a:extLst>
          </p:cNvPr>
          <p:cNvSpPr>
            <a:spLocks noGrp="1"/>
          </p:cNvSpPr>
          <p:nvPr>
            <p:ph type="title"/>
          </p:nvPr>
        </p:nvSpPr>
        <p:spPr/>
        <p:txBody>
          <a:bodyPr>
            <a:normAutofit fontScale="90000"/>
          </a:bodyPr>
          <a:lstStyle/>
          <a:p>
            <a:r>
              <a:rPr lang="en-US" dirty="0"/>
              <a:t>National Security Area (NSA)</a:t>
            </a:r>
          </a:p>
        </p:txBody>
      </p:sp>
      <p:sp>
        <p:nvSpPr>
          <p:cNvPr id="6" name="TextBox 5">
            <a:extLst>
              <a:ext uri="{FF2B5EF4-FFF2-40B4-BE49-F238E27FC236}">
                <a16:creationId xmlns:a16="http://schemas.microsoft.com/office/drawing/2014/main" id="{27908D0B-7468-972B-C10F-5F4741780E2C}"/>
              </a:ext>
            </a:extLst>
          </p:cNvPr>
          <p:cNvSpPr txBox="1"/>
          <p:nvPr/>
        </p:nvSpPr>
        <p:spPr>
          <a:xfrm>
            <a:off x="152400" y="801350"/>
            <a:ext cx="9372600"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t>Areas where pilots are requested to voluntarily avoid flight, typically due to national security</a:t>
            </a:r>
          </a:p>
          <a:p>
            <a:pPr marL="285750" indent="-285750">
              <a:buFont typeface="Arial" panose="020B0604020202020204" pitchFamily="34" charset="0"/>
              <a:buChar char="•"/>
            </a:pPr>
            <a:r>
              <a:rPr lang="en-US" sz="1400" dirty="0"/>
              <a:t>May be temporarily converted to prohibited areas by NOTAM</a:t>
            </a:r>
          </a:p>
          <a:p>
            <a:pPr marL="285750" indent="-285750">
              <a:buFont typeface="Arial" panose="020B0604020202020204" pitchFamily="34" charset="0"/>
              <a:buChar char="•"/>
            </a:pPr>
            <a:r>
              <a:rPr lang="en-US" sz="1400" dirty="0"/>
              <a:t>Marked by thick magenta dashed line</a:t>
            </a:r>
          </a:p>
        </p:txBody>
      </p:sp>
      <p:pic>
        <p:nvPicPr>
          <p:cNvPr id="2" name="Picture 1">
            <a:extLst>
              <a:ext uri="{FF2B5EF4-FFF2-40B4-BE49-F238E27FC236}">
                <a16:creationId xmlns:a16="http://schemas.microsoft.com/office/drawing/2014/main" id="{E525CCAC-CCEF-1A00-2B21-3101726D8EF1}"/>
              </a:ext>
            </a:extLst>
          </p:cNvPr>
          <p:cNvPicPr>
            <a:picLocks noChangeAspect="1"/>
          </p:cNvPicPr>
          <p:nvPr/>
        </p:nvPicPr>
        <p:blipFill>
          <a:blip r:embed="rId2"/>
          <a:stretch>
            <a:fillRect/>
          </a:stretch>
        </p:blipFill>
        <p:spPr>
          <a:xfrm>
            <a:off x="1691715" y="1874996"/>
            <a:ext cx="3992805" cy="3500835"/>
          </a:xfrm>
          <a:prstGeom prst="rect">
            <a:avLst/>
          </a:prstGeom>
        </p:spPr>
      </p:pic>
      <p:pic>
        <p:nvPicPr>
          <p:cNvPr id="7" name="Picture 6">
            <a:extLst>
              <a:ext uri="{FF2B5EF4-FFF2-40B4-BE49-F238E27FC236}">
                <a16:creationId xmlns:a16="http://schemas.microsoft.com/office/drawing/2014/main" id="{9818EE83-95EA-DFDA-F92A-C33722145899}"/>
              </a:ext>
            </a:extLst>
          </p:cNvPr>
          <p:cNvPicPr>
            <a:picLocks noChangeAspect="1"/>
          </p:cNvPicPr>
          <p:nvPr/>
        </p:nvPicPr>
        <p:blipFill>
          <a:blip r:embed="rId3"/>
          <a:stretch>
            <a:fillRect/>
          </a:stretch>
        </p:blipFill>
        <p:spPr>
          <a:xfrm>
            <a:off x="6096000" y="1874997"/>
            <a:ext cx="4317504" cy="3500834"/>
          </a:xfrm>
          <a:prstGeom prst="rect">
            <a:avLst/>
          </a:prstGeom>
        </p:spPr>
      </p:pic>
    </p:spTree>
    <p:extLst>
      <p:ext uri="{BB962C8B-B14F-4D97-AF65-F5344CB8AC3E}">
        <p14:creationId xmlns:p14="http://schemas.microsoft.com/office/powerpoint/2010/main" val="3254292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AEA93F-A724-7A5F-B45F-B2FBCDD12FF4}"/>
              </a:ext>
            </a:extLst>
          </p:cNvPr>
          <p:cNvSpPr>
            <a:spLocks noGrp="1"/>
          </p:cNvSpPr>
          <p:nvPr>
            <p:ph type="title"/>
          </p:nvPr>
        </p:nvSpPr>
        <p:spPr/>
        <p:txBody>
          <a:bodyPr/>
          <a:lstStyle/>
          <a:p>
            <a:r>
              <a:rPr lang="en-US" dirty="0"/>
              <a:t>Other Airspace</a:t>
            </a:r>
          </a:p>
        </p:txBody>
      </p:sp>
      <p:sp>
        <p:nvSpPr>
          <p:cNvPr id="4" name="Text Placeholder 3">
            <a:extLst>
              <a:ext uri="{FF2B5EF4-FFF2-40B4-BE49-F238E27FC236}">
                <a16:creationId xmlns:a16="http://schemas.microsoft.com/office/drawing/2014/main" id="{049029B2-B72A-BD82-9D26-2E5C55FD1E2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594943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70A65-D052-030D-4500-2405A53F5F6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78B0D3F-FDD5-80D1-4434-15D46C38B7F6}"/>
              </a:ext>
            </a:extLst>
          </p:cNvPr>
          <p:cNvSpPr>
            <a:spLocks noGrp="1"/>
          </p:cNvSpPr>
          <p:nvPr>
            <p:ph type="title"/>
          </p:nvPr>
        </p:nvSpPr>
        <p:spPr/>
        <p:txBody>
          <a:bodyPr>
            <a:normAutofit fontScale="90000"/>
          </a:bodyPr>
          <a:lstStyle/>
          <a:p>
            <a:r>
              <a:rPr lang="en-US" dirty="0"/>
              <a:t>Temporary Flight Restrictions (TFR)</a:t>
            </a:r>
          </a:p>
        </p:txBody>
      </p:sp>
      <p:sp>
        <p:nvSpPr>
          <p:cNvPr id="6" name="TextBox 5">
            <a:extLst>
              <a:ext uri="{FF2B5EF4-FFF2-40B4-BE49-F238E27FC236}">
                <a16:creationId xmlns:a16="http://schemas.microsoft.com/office/drawing/2014/main" id="{35BD6120-D3D8-8C3F-A055-9B19FFC7AF73}"/>
              </a:ext>
            </a:extLst>
          </p:cNvPr>
          <p:cNvSpPr txBox="1"/>
          <p:nvPr/>
        </p:nvSpPr>
        <p:spPr>
          <a:xfrm>
            <a:off x="152400" y="801350"/>
            <a:ext cx="9837420"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t>Issued by the FAA via NOTAM due for security, safety, disaster response, or other reasons</a:t>
            </a:r>
          </a:p>
          <a:p>
            <a:pPr marL="285750" indent="-285750">
              <a:buFont typeface="Arial" panose="020B0604020202020204" pitchFamily="34" charset="0"/>
              <a:buChar char="•"/>
            </a:pPr>
            <a:r>
              <a:rPr lang="en-US" sz="1400" dirty="0"/>
              <a:t>Aircraft may be cleared through by ATC using a discrete squawk for each aircraft. </a:t>
            </a:r>
          </a:p>
          <a:p>
            <a:pPr marL="285750" indent="-285750">
              <a:buFont typeface="Arial" panose="020B0604020202020204" pitchFamily="34" charset="0"/>
              <a:buChar char="•"/>
            </a:pPr>
            <a:r>
              <a:rPr lang="en-US" sz="1400" dirty="0"/>
              <a:t>Some are charted if they have no defined end time</a:t>
            </a:r>
          </a:p>
        </p:txBody>
      </p:sp>
      <p:pic>
        <p:nvPicPr>
          <p:cNvPr id="3" name="Picture 2">
            <a:extLst>
              <a:ext uri="{FF2B5EF4-FFF2-40B4-BE49-F238E27FC236}">
                <a16:creationId xmlns:a16="http://schemas.microsoft.com/office/drawing/2014/main" id="{68B64EBB-77A8-8F51-79A0-F09531A89F7B}"/>
              </a:ext>
            </a:extLst>
          </p:cNvPr>
          <p:cNvPicPr>
            <a:picLocks noChangeAspect="1"/>
          </p:cNvPicPr>
          <p:nvPr/>
        </p:nvPicPr>
        <p:blipFill>
          <a:blip r:embed="rId2"/>
          <a:stretch>
            <a:fillRect/>
          </a:stretch>
        </p:blipFill>
        <p:spPr>
          <a:xfrm>
            <a:off x="6255886" y="1801433"/>
            <a:ext cx="4213993" cy="3901845"/>
          </a:xfrm>
          <a:prstGeom prst="rect">
            <a:avLst/>
          </a:prstGeom>
        </p:spPr>
      </p:pic>
      <p:pic>
        <p:nvPicPr>
          <p:cNvPr id="8" name="Picture 7">
            <a:extLst>
              <a:ext uri="{FF2B5EF4-FFF2-40B4-BE49-F238E27FC236}">
                <a16:creationId xmlns:a16="http://schemas.microsoft.com/office/drawing/2014/main" id="{5B2BC4F9-161D-0A01-39B5-46903A95414A}"/>
              </a:ext>
            </a:extLst>
          </p:cNvPr>
          <p:cNvPicPr>
            <a:picLocks noChangeAspect="1"/>
          </p:cNvPicPr>
          <p:nvPr/>
        </p:nvPicPr>
        <p:blipFill>
          <a:blip r:embed="rId3"/>
          <a:stretch>
            <a:fillRect/>
          </a:stretch>
        </p:blipFill>
        <p:spPr>
          <a:xfrm>
            <a:off x="2438972" y="1801433"/>
            <a:ext cx="3297578" cy="3901845"/>
          </a:xfrm>
          <a:prstGeom prst="rect">
            <a:avLst/>
          </a:prstGeom>
        </p:spPr>
      </p:pic>
    </p:spTree>
    <p:extLst>
      <p:ext uri="{BB962C8B-B14F-4D97-AF65-F5344CB8AC3E}">
        <p14:creationId xmlns:p14="http://schemas.microsoft.com/office/powerpoint/2010/main" val="39241094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7B6FA-FCDC-47F7-8D78-4FAE801720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FE7EA6F-4DDF-CA99-9734-0DA79B450503}"/>
              </a:ext>
            </a:extLst>
          </p:cNvPr>
          <p:cNvSpPr>
            <a:spLocks noGrp="1"/>
          </p:cNvSpPr>
          <p:nvPr>
            <p:ph type="title"/>
          </p:nvPr>
        </p:nvSpPr>
        <p:spPr/>
        <p:txBody>
          <a:bodyPr>
            <a:normAutofit fontScale="90000"/>
          </a:bodyPr>
          <a:lstStyle/>
          <a:p>
            <a:r>
              <a:rPr lang="en-US" dirty="0"/>
              <a:t>Military Training Routes (MTR)</a:t>
            </a:r>
          </a:p>
        </p:txBody>
      </p:sp>
      <p:sp>
        <p:nvSpPr>
          <p:cNvPr id="6" name="TextBox 5">
            <a:extLst>
              <a:ext uri="{FF2B5EF4-FFF2-40B4-BE49-F238E27FC236}">
                <a16:creationId xmlns:a16="http://schemas.microsoft.com/office/drawing/2014/main" id="{B5EB71AC-0CBF-1A77-C397-C9BBC118E721}"/>
              </a:ext>
            </a:extLst>
          </p:cNvPr>
          <p:cNvSpPr txBox="1"/>
          <p:nvPr/>
        </p:nvSpPr>
        <p:spPr>
          <a:xfrm>
            <a:off x="152400" y="801350"/>
            <a:ext cx="9837420" cy="1384995"/>
          </a:xfrm>
          <a:prstGeom prst="rect">
            <a:avLst/>
          </a:prstGeom>
          <a:noFill/>
        </p:spPr>
        <p:txBody>
          <a:bodyPr wrap="square" rtlCol="0">
            <a:spAutoFit/>
          </a:bodyPr>
          <a:lstStyle/>
          <a:p>
            <a:pPr marL="285750" indent="-285750">
              <a:buFont typeface="Arial" panose="020B0604020202020204" pitchFamily="34" charset="0"/>
              <a:buChar char="•"/>
            </a:pPr>
            <a:r>
              <a:rPr lang="en-US" sz="1400" dirty="0"/>
              <a:t>Low-level, high-speed routes used by the military for training</a:t>
            </a:r>
          </a:p>
          <a:p>
            <a:pPr marL="285750" indent="-285750">
              <a:buFont typeface="Arial" panose="020B0604020202020204" pitchFamily="34" charset="0"/>
              <a:buChar char="•"/>
            </a:pPr>
            <a:r>
              <a:rPr lang="en-US" sz="1400" dirty="0"/>
              <a:t>May be VFR (VR) or IFR (IR)</a:t>
            </a:r>
          </a:p>
          <a:p>
            <a:pPr marL="285750" indent="-285750">
              <a:buFont typeface="Arial" panose="020B0604020202020204" pitchFamily="34" charset="0"/>
              <a:buChar char="•"/>
            </a:pPr>
            <a:r>
              <a:rPr lang="en-US" sz="1400" dirty="0"/>
              <a:t>Routes under 1500ft AGL denoted by IR/VR and four numbers (e.g. IR1234)</a:t>
            </a:r>
          </a:p>
          <a:p>
            <a:pPr marL="285750" indent="-285750">
              <a:buFont typeface="Arial" panose="020B0604020202020204" pitchFamily="34" charset="0"/>
              <a:buChar char="•"/>
            </a:pPr>
            <a:r>
              <a:rPr lang="en-US" sz="1400" dirty="0"/>
              <a:t>Routes above 1500ft AGL denoted by IR/VR and three numbers (e.g. VR567)</a:t>
            </a:r>
          </a:p>
          <a:p>
            <a:pPr marL="285750" indent="-285750">
              <a:buFont typeface="Arial" panose="020B0604020202020204" pitchFamily="34" charset="0"/>
              <a:buChar char="•"/>
            </a:pPr>
            <a:r>
              <a:rPr lang="en-US" sz="1400" dirty="0"/>
              <a:t>No flight restrictions for nonparticipating aircraft, but extreme caution should be used</a:t>
            </a:r>
          </a:p>
          <a:p>
            <a:pPr marL="285750" indent="-285750">
              <a:buFont typeface="Arial" panose="020B0604020202020204" pitchFamily="34" charset="0"/>
              <a:buChar char="•"/>
            </a:pPr>
            <a:r>
              <a:rPr lang="en-US" sz="1400" dirty="0"/>
              <a:t>Marked by faint gray line</a:t>
            </a:r>
          </a:p>
        </p:txBody>
      </p:sp>
      <p:pic>
        <p:nvPicPr>
          <p:cNvPr id="2" name="Picture 1">
            <a:extLst>
              <a:ext uri="{FF2B5EF4-FFF2-40B4-BE49-F238E27FC236}">
                <a16:creationId xmlns:a16="http://schemas.microsoft.com/office/drawing/2014/main" id="{75DD5950-C1CE-97EC-CF0B-9A2497C07634}"/>
              </a:ext>
            </a:extLst>
          </p:cNvPr>
          <p:cNvPicPr>
            <a:picLocks noChangeAspect="1"/>
          </p:cNvPicPr>
          <p:nvPr/>
        </p:nvPicPr>
        <p:blipFill>
          <a:blip r:embed="rId2"/>
          <a:stretch>
            <a:fillRect/>
          </a:stretch>
        </p:blipFill>
        <p:spPr>
          <a:xfrm>
            <a:off x="1115974" y="2653784"/>
            <a:ext cx="4305817" cy="2655570"/>
          </a:xfrm>
          <a:prstGeom prst="rect">
            <a:avLst/>
          </a:prstGeom>
        </p:spPr>
      </p:pic>
      <p:pic>
        <p:nvPicPr>
          <p:cNvPr id="7" name="Picture 6">
            <a:extLst>
              <a:ext uri="{FF2B5EF4-FFF2-40B4-BE49-F238E27FC236}">
                <a16:creationId xmlns:a16="http://schemas.microsoft.com/office/drawing/2014/main" id="{659C2101-38D6-7400-4EE5-08F452FA5A7A}"/>
              </a:ext>
            </a:extLst>
          </p:cNvPr>
          <p:cNvPicPr>
            <a:picLocks noChangeAspect="1"/>
          </p:cNvPicPr>
          <p:nvPr/>
        </p:nvPicPr>
        <p:blipFill>
          <a:blip r:embed="rId3"/>
          <a:stretch>
            <a:fillRect/>
          </a:stretch>
        </p:blipFill>
        <p:spPr>
          <a:xfrm>
            <a:off x="6270468" y="2651998"/>
            <a:ext cx="4773575" cy="2655570"/>
          </a:xfrm>
          <a:prstGeom prst="rect">
            <a:avLst/>
          </a:prstGeom>
        </p:spPr>
      </p:pic>
    </p:spTree>
    <p:extLst>
      <p:ext uri="{BB962C8B-B14F-4D97-AF65-F5344CB8AC3E}">
        <p14:creationId xmlns:p14="http://schemas.microsoft.com/office/powerpoint/2010/main" val="11943885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04251-39B2-F31F-85F7-D2AFFC6CD17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540ADDB-4582-8518-D7A9-751C09FBDA9D}"/>
              </a:ext>
            </a:extLst>
          </p:cNvPr>
          <p:cNvSpPr>
            <a:spLocks noGrp="1"/>
          </p:cNvSpPr>
          <p:nvPr>
            <p:ph type="title"/>
          </p:nvPr>
        </p:nvSpPr>
        <p:spPr/>
        <p:txBody>
          <a:bodyPr>
            <a:normAutofit fontScale="90000"/>
          </a:bodyPr>
          <a:lstStyle/>
          <a:p>
            <a:r>
              <a:rPr lang="en-US" dirty="0"/>
              <a:t>Parachute Jump Operations</a:t>
            </a:r>
          </a:p>
        </p:txBody>
      </p:sp>
      <p:sp>
        <p:nvSpPr>
          <p:cNvPr id="6" name="TextBox 5">
            <a:extLst>
              <a:ext uri="{FF2B5EF4-FFF2-40B4-BE49-F238E27FC236}">
                <a16:creationId xmlns:a16="http://schemas.microsoft.com/office/drawing/2014/main" id="{373D8480-3364-1355-668E-ACBB4E0124D1}"/>
              </a:ext>
            </a:extLst>
          </p:cNvPr>
          <p:cNvSpPr txBox="1"/>
          <p:nvPr/>
        </p:nvSpPr>
        <p:spPr>
          <a:xfrm>
            <a:off x="152400" y="801350"/>
            <a:ext cx="9837420"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t>Areas of frequent parachute (i.e. skydiving) operations</a:t>
            </a:r>
          </a:p>
          <a:p>
            <a:pPr marL="285750" indent="-285750">
              <a:buFont typeface="Arial" panose="020B0604020202020204" pitchFamily="34" charset="0"/>
              <a:buChar char="•"/>
            </a:pPr>
            <a:r>
              <a:rPr lang="en-US" sz="1400" dirty="0"/>
              <a:t>Skydive pilots will generally announce on center or CTAF frequencies their intentions and status</a:t>
            </a:r>
          </a:p>
          <a:p>
            <a:pPr marL="285750" indent="-285750">
              <a:buFont typeface="Arial" panose="020B0604020202020204" pitchFamily="34" charset="0"/>
              <a:buChar char="•"/>
            </a:pPr>
            <a:r>
              <a:rPr lang="en-US" sz="1400" dirty="0"/>
              <a:t>Specific frequency could also be charted</a:t>
            </a:r>
          </a:p>
        </p:txBody>
      </p:sp>
      <p:pic>
        <p:nvPicPr>
          <p:cNvPr id="3" name="Picture 2">
            <a:extLst>
              <a:ext uri="{FF2B5EF4-FFF2-40B4-BE49-F238E27FC236}">
                <a16:creationId xmlns:a16="http://schemas.microsoft.com/office/drawing/2014/main" id="{E67276C2-A519-6DC4-8F67-30C1ECDCD66A}"/>
              </a:ext>
            </a:extLst>
          </p:cNvPr>
          <p:cNvPicPr>
            <a:picLocks noChangeAspect="1"/>
          </p:cNvPicPr>
          <p:nvPr/>
        </p:nvPicPr>
        <p:blipFill>
          <a:blip r:embed="rId2"/>
          <a:stretch>
            <a:fillRect/>
          </a:stretch>
        </p:blipFill>
        <p:spPr>
          <a:xfrm>
            <a:off x="1463039" y="2399347"/>
            <a:ext cx="3832687" cy="2904173"/>
          </a:xfrm>
          <a:prstGeom prst="rect">
            <a:avLst/>
          </a:prstGeom>
        </p:spPr>
      </p:pic>
      <p:pic>
        <p:nvPicPr>
          <p:cNvPr id="8" name="Picture 7">
            <a:extLst>
              <a:ext uri="{FF2B5EF4-FFF2-40B4-BE49-F238E27FC236}">
                <a16:creationId xmlns:a16="http://schemas.microsoft.com/office/drawing/2014/main" id="{E3B60DB0-2DB7-20EB-D6CE-5D116C717CDC}"/>
              </a:ext>
            </a:extLst>
          </p:cNvPr>
          <p:cNvPicPr>
            <a:picLocks noChangeAspect="1"/>
          </p:cNvPicPr>
          <p:nvPr/>
        </p:nvPicPr>
        <p:blipFill>
          <a:blip r:embed="rId3"/>
          <a:stretch>
            <a:fillRect/>
          </a:stretch>
        </p:blipFill>
        <p:spPr>
          <a:xfrm>
            <a:off x="6332220" y="2403273"/>
            <a:ext cx="3983672" cy="2900247"/>
          </a:xfrm>
          <a:prstGeom prst="rect">
            <a:avLst/>
          </a:prstGeom>
        </p:spPr>
      </p:pic>
    </p:spTree>
    <p:extLst>
      <p:ext uri="{BB962C8B-B14F-4D97-AF65-F5344CB8AC3E}">
        <p14:creationId xmlns:p14="http://schemas.microsoft.com/office/powerpoint/2010/main" val="7757820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E00F9-6F7F-BA42-A521-88FB154D93A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357F5A4-EEB6-E3EC-E4ED-C38E09DA72A2}"/>
              </a:ext>
            </a:extLst>
          </p:cNvPr>
          <p:cNvSpPr>
            <a:spLocks noGrp="1"/>
          </p:cNvSpPr>
          <p:nvPr>
            <p:ph type="title"/>
          </p:nvPr>
        </p:nvSpPr>
        <p:spPr/>
        <p:txBody>
          <a:bodyPr>
            <a:normAutofit fontScale="90000"/>
          </a:bodyPr>
          <a:lstStyle/>
          <a:p>
            <a:r>
              <a:rPr lang="en-US" dirty="0"/>
              <a:t>VFR Flyways</a:t>
            </a:r>
          </a:p>
        </p:txBody>
      </p:sp>
      <p:sp>
        <p:nvSpPr>
          <p:cNvPr id="6" name="TextBox 5">
            <a:extLst>
              <a:ext uri="{FF2B5EF4-FFF2-40B4-BE49-F238E27FC236}">
                <a16:creationId xmlns:a16="http://schemas.microsoft.com/office/drawing/2014/main" id="{CBBD6D07-57AC-6B36-2DD3-D450AC406E24}"/>
              </a:ext>
            </a:extLst>
          </p:cNvPr>
          <p:cNvSpPr txBox="1"/>
          <p:nvPr/>
        </p:nvSpPr>
        <p:spPr>
          <a:xfrm>
            <a:off x="152400" y="801350"/>
            <a:ext cx="11574780" cy="1169551"/>
          </a:xfrm>
          <a:prstGeom prst="rect">
            <a:avLst/>
          </a:prstGeom>
          <a:noFill/>
        </p:spPr>
        <p:txBody>
          <a:bodyPr wrap="square" rtlCol="0">
            <a:spAutoFit/>
          </a:bodyPr>
          <a:lstStyle/>
          <a:p>
            <a:pPr marL="285750" indent="-285750">
              <a:buFont typeface="Arial" panose="020B0604020202020204" pitchFamily="34" charset="0"/>
              <a:buChar char="•"/>
            </a:pPr>
            <a:r>
              <a:rPr lang="en-US" sz="1400" dirty="0"/>
              <a:t>General flight paths, that don’t follow a specific course, that VFR pilots can use to fly into, out of, or around complex airspace that avoids entering the adjacent Class B airspace</a:t>
            </a:r>
          </a:p>
          <a:p>
            <a:pPr marL="285750" indent="-285750">
              <a:buFont typeface="Arial" panose="020B0604020202020204" pitchFamily="34" charset="0"/>
              <a:buChar char="•"/>
            </a:pPr>
            <a:r>
              <a:rPr lang="en-US" sz="1400" dirty="0"/>
              <a:t>For example, flying to an airport beneath the Class B shelf in a large city</a:t>
            </a:r>
          </a:p>
          <a:p>
            <a:pPr marL="285750" indent="-285750">
              <a:buFont typeface="Arial" panose="020B0604020202020204" pitchFamily="34" charset="0"/>
              <a:buChar char="•"/>
            </a:pPr>
            <a:r>
              <a:rPr lang="en-US" sz="1400" dirty="0"/>
              <a:t>ATC clearance is not required since they are outside of the Class B</a:t>
            </a:r>
          </a:p>
          <a:p>
            <a:pPr marL="285750" indent="-285750">
              <a:buFont typeface="Arial" panose="020B0604020202020204" pitchFamily="34" charset="0"/>
              <a:buChar char="•"/>
            </a:pPr>
            <a:r>
              <a:rPr lang="en-US" sz="1400" dirty="0"/>
              <a:t>Depicted on the reverse side of VFR TACs with a thick blue translucent line</a:t>
            </a:r>
          </a:p>
        </p:txBody>
      </p:sp>
      <p:pic>
        <p:nvPicPr>
          <p:cNvPr id="2" name="Picture 1">
            <a:extLst>
              <a:ext uri="{FF2B5EF4-FFF2-40B4-BE49-F238E27FC236}">
                <a16:creationId xmlns:a16="http://schemas.microsoft.com/office/drawing/2014/main" id="{417D02D1-144F-420C-1A8E-C4D4FA669095}"/>
              </a:ext>
            </a:extLst>
          </p:cNvPr>
          <p:cNvPicPr>
            <a:picLocks noChangeAspect="1"/>
          </p:cNvPicPr>
          <p:nvPr/>
        </p:nvPicPr>
        <p:blipFill>
          <a:blip r:embed="rId2"/>
          <a:stretch>
            <a:fillRect/>
          </a:stretch>
        </p:blipFill>
        <p:spPr>
          <a:xfrm>
            <a:off x="586740" y="2478404"/>
            <a:ext cx="5670944" cy="3152775"/>
          </a:xfrm>
          <a:prstGeom prst="rect">
            <a:avLst/>
          </a:prstGeom>
        </p:spPr>
      </p:pic>
      <p:pic>
        <p:nvPicPr>
          <p:cNvPr id="7" name="Picture 6">
            <a:extLst>
              <a:ext uri="{FF2B5EF4-FFF2-40B4-BE49-F238E27FC236}">
                <a16:creationId xmlns:a16="http://schemas.microsoft.com/office/drawing/2014/main" id="{B382CABB-1142-C6C2-05EB-031D17F851EC}"/>
              </a:ext>
            </a:extLst>
          </p:cNvPr>
          <p:cNvPicPr>
            <a:picLocks noChangeAspect="1"/>
          </p:cNvPicPr>
          <p:nvPr/>
        </p:nvPicPr>
        <p:blipFill>
          <a:blip r:embed="rId3"/>
          <a:stretch>
            <a:fillRect/>
          </a:stretch>
        </p:blipFill>
        <p:spPr>
          <a:xfrm>
            <a:off x="6972300" y="2198430"/>
            <a:ext cx="3972733" cy="3858220"/>
          </a:xfrm>
          <a:prstGeom prst="rect">
            <a:avLst/>
          </a:prstGeom>
        </p:spPr>
      </p:pic>
    </p:spTree>
    <p:extLst>
      <p:ext uri="{BB962C8B-B14F-4D97-AF65-F5344CB8AC3E}">
        <p14:creationId xmlns:p14="http://schemas.microsoft.com/office/powerpoint/2010/main" val="3172029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4E2DF-F915-6D08-E245-E2C9A9750A8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909FD7E-AA95-4668-1686-0D2E4C4300E4}"/>
              </a:ext>
            </a:extLst>
          </p:cNvPr>
          <p:cNvSpPr>
            <a:spLocks noGrp="1"/>
          </p:cNvSpPr>
          <p:nvPr>
            <p:ph type="title"/>
          </p:nvPr>
        </p:nvSpPr>
        <p:spPr/>
        <p:txBody>
          <a:bodyPr>
            <a:normAutofit fontScale="90000"/>
          </a:bodyPr>
          <a:lstStyle/>
          <a:p>
            <a:r>
              <a:rPr lang="en-US" dirty="0"/>
              <a:t>VFR Corridors</a:t>
            </a:r>
          </a:p>
        </p:txBody>
      </p:sp>
      <p:sp>
        <p:nvSpPr>
          <p:cNvPr id="6" name="TextBox 5">
            <a:extLst>
              <a:ext uri="{FF2B5EF4-FFF2-40B4-BE49-F238E27FC236}">
                <a16:creationId xmlns:a16="http://schemas.microsoft.com/office/drawing/2014/main" id="{BF573727-508B-FF8F-4B15-DFA2863C0D79}"/>
              </a:ext>
            </a:extLst>
          </p:cNvPr>
          <p:cNvSpPr txBox="1"/>
          <p:nvPr/>
        </p:nvSpPr>
        <p:spPr>
          <a:xfrm>
            <a:off x="152400" y="801350"/>
            <a:ext cx="6309360" cy="1600438"/>
          </a:xfrm>
          <a:prstGeom prst="rect">
            <a:avLst/>
          </a:prstGeom>
          <a:noFill/>
        </p:spPr>
        <p:txBody>
          <a:bodyPr wrap="square" rtlCol="0">
            <a:spAutoFit/>
          </a:bodyPr>
          <a:lstStyle/>
          <a:p>
            <a:pPr marL="285750" indent="-285750">
              <a:buFont typeface="Arial" panose="020B0604020202020204" pitchFamily="34" charset="0"/>
              <a:buChar char="•"/>
            </a:pPr>
            <a:r>
              <a:rPr lang="en-US" sz="1400" dirty="0"/>
              <a:t>Specific flight paths defined by vertical and lateral limits that provide a corridor through Class B airspace</a:t>
            </a:r>
          </a:p>
          <a:p>
            <a:pPr marL="285750" indent="-285750">
              <a:buFont typeface="Arial" panose="020B0604020202020204" pitchFamily="34" charset="0"/>
              <a:buChar char="•"/>
            </a:pPr>
            <a:r>
              <a:rPr lang="en-US" sz="1400" dirty="0"/>
              <a:t>Think of these as tunnels bored through the Class B that you can use without an ATC clearance</a:t>
            </a:r>
          </a:p>
          <a:p>
            <a:pPr marL="285750" indent="-285750">
              <a:buFont typeface="Arial" panose="020B0604020202020204" pitchFamily="34" charset="0"/>
              <a:buChar char="•"/>
            </a:pPr>
            <a:r>
              <a:rPr lang="en-US" sz="1400" dirty="0"/>
              <a:t>Although no clearance is required, you should remain extremely vigilant because you are surrounded on all sides by the Class B</a:t>
            </a:r>
          </a:p>
          <a:p>
            <a:pPr marL="285750" indent="-285750">
              <a:buFont typeface="Arial" panose="020B0604020202020204" pitchFamily="34" charset="0"/>
              <a:buChar char="•"/>
            </a:pPr>
            <a:r>
              <a:rPr lang="en-US" sz="1400" dirty="0"/>
              <a:t>Depicted on VFR TACs with a thick blue translucent line</a:t>
            </a:r>
          </a:p>
        </p:txBody>
      </p:sp>
      <p:pic>
        <p:nvPicPr>
          <p:cNvPr id="8194" name="Picture 2" descr="A graphic depicting Class B airspace.">
            <a:extLst>
              <a:ext uri="{FF2B5EF4-FFF2-40B4-BE49-F238E27FC236}">
                <a16:creationId xmlns:a16="http://schemas.microsoft.com/office/drawing/2014/main" id="{4EDB32F3-256F-4F70-D133-D9CD8449F1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8448" y="594516"/>
            <a:ext cx="3125172" cy="26289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C9A6B3E-95E7-F2C7-D4AC-21F3053167B2}"/>
              </a:ext>
            </a:extLst>
          </p:cNvPr>
          <p:cNvPicPr>
            <a:picLocks noChangeAspect="1"/>
          </p:cNvPicPr>
          <p:nvPr/>
        </p:nvPicPr>
        <p:blipFill>
          <a:blip r:embed="rId3"/>
          <a:stretch>
            <a:fillRect/>
          </a:stretch>
        </p:blipFill>
        <p:spPr>
          <a:xfrm>
            <a:off x="1907294" y="3278001"/>
            <a:ext cx="8196826" cy="3441976"/>
          </a:xfrm>
          <a:prstGeom prst="rect">
            <a:avLst/>
          </a:prstGeom>
        </p:spPr>
      </p:pic>
    </p:spTree>
    <p:extLst>
      <p:ext uri="{BB962C8B-B14F-4D97-AF65-F5344CB8AC3E}">
        <p14:creationId xmlns:p14="http://schemas.microsoft.com/office/powerpoint/2010/main" val="2905352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5DA20-3574-A1A3-88F0-EF3B14C2460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BC872A6-3AB8-2FBE-C9A9-D49B2E9903EB}"/>
              </a:ext>
            </a:extLst>
          </p:cNvPr>
          <p:cNvSpPr>
            <a:spLocks noGrp="1"/>
          </p:cNvSpPr>
          <p:nvPr>
            <p:ph type="title"/>
          </p:nvPr>
        </p:nvSpPr>
        <p:spPr/>
        <p:txBody>
          <a:bodyPr>
            <a:normAutofit fontScale="90000"/>
          </a:bodyPr>
          <a:lstStyle/>
          <a:p>
            <a:r>
              <a:rPr lang="en-US" dirty="0"/>
              <a:t>Class B Airspace VFR Transition Routes</a:t>
            </a:r>
          </a:p>
        </p:txBody>
      </p:sp>
      <p:sp>
        <p:nvSpPr>
          <p:cNvPr id="6" name="TextBox 5">
            <a:extLst>
              <a:ext uri="{FF2B5EF4-FFF2-40B4-BE49-F238E27FC236}">
                <a16:creationId xmlns:a16="http://schemas.microsoft.com/office/drawing/2014/main" id="{E94F1348-70FD-C621-10E0-5D6B3525CA4B}"/>
              </a:ext>
            </a:extLst>
          </p:cNvPr>
          <p:cNvSpPr txBox="1"/>
          <p:nvPr/>
        </p:nvSpPr>
        <p:spPr>
          <a:xfrm>
            <a:off x="152400" y="801350"/>
            <a:ext cx="10652760"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a:t>Predefined routes that VFR pilots can use to transition Class B </a:t>
            </a:r>
            <a:r>
              <a:rPr lang="en-US" sz="1400" i="1" dirty="0"/>
              <a:t>when on an ATC clearance</a:t>
            </a:r>
          </a:p>
          <a:p>
            <a:pPr marL="285750" indent="-285750">
              <a:buFont typeface="Arial" panose="020B0604020202020204" pitchFamily="34" charset="0"/>
              <a:buChar char="•"/>
            </a:pPr>
            <a:r>
              <a:rPr lang="en-US" sz="1400" dirty="0"/>
              <a:t>These exist to expedite VFR traffic transiting Class B, as you and ATC already know the path to you will take</a:t>
            </a:r>
          </a:p>
          <a:p>
            <a:pPr marL="285750" indent="-285750">
              <a:buFont typeface="Arial" panose="020B0604020202020204" pitchFamily="34" charset="0"/>
              <a:buChar char="•"/>
            </a:pPr>
            <a:r>
              <a:rPr lang="en-US" sz="1400" dirty="0"/>
              <a:t>ATC will assign the specific altitude</a:t>
            </a:r>
          </a:p>
          <a:p>
            <a:pPr marL="285750" indent="-285750">
              <a:buFont typeface="Arial" panose="020B0604020202020204" pitchFamily="34" charset="0"/>
              <a:buChar char="•"/>
            </a:pPr>
            <a:r>
              <a:rPr lang="en-US" sz="1400" dirty="0"/>
              <a:t>Depicted on VFR TACs with hollow magenta arrows</a:t>
            </a:r>
          </a:p>
        </p:txBody>
      </p:sp>
      <p:pic>
        <p:nvPicPr>
          <p:cNvPr id="3" name="Picture 2">
            <a:extLst>
              <a:ext uri="{FF2B5EF4-FFF2-40B4-BE49-F238E27FC236}">
                <a16:creationId xmlns:a16="http://schemas.microsoft.com/office/drawing/2014/main" id="{17608C87-A99B-A8EB-D9A5-D9C52E2CBC7A}"/>
              </a:ext>
            </a:extLst>
          </p:cNvPr>
          <p:cNvPicPr>
            <a:picLocks noChangeAspect="1"/>
          </p:cNvPicPr>
          <p:nvPr/>
        </p:nvPicPr>
        <p:blipFill>
          <a:blip r:embed="rId2"/>
          <a:stretch>
            <a:fillRect/>
          </a:stretch>
        </p:blipFill>
        <p:spPr>
          <a:xfrm>
            <a:off x="6019800" y="2007952"/>
            <a:ext cx="3493138" cy="4187108"/>
          </a:xfrm>
          <a:prstGeom prst="rect">
            <a:avLst/>
          </a:prstGeom>
        </p:spPr>
      </p:pic>
      <p:pic>
        <p:nvPicPr>
          <p:cNvPr id="7" name="Picture 6">
            <a:extLst>
              <a:ext uri="{FF2B5EF4-FFF2-40B4-BE49-F238E27FC236}">
                <a16:creationId xmlns:a16="http://schemas.microsoft.com/office/drawing/2014/main" id="{308331BA-8096-A61E-45CF-86E1941B3AE2}"/>
              </a:ext>
            </a:extLst>
          </p:cNvPr>
          <p:cNvPicPr>
            <a:picLocks noChangeAspect="1"/>
          </p:cNvPicPr>
          <p:nvPr/>
        </p:nvPicPr>
        <p:blipFill>
          <a:blip r:embed="rId3"/>
          <a:stretch>
            <a:fillRect/>
          </a:stretch>
        </p:blipFill>
        <p:spPr>
          <a:xfrm>
            <a:off x="2063904" y="1904660"/>
            <a:ext cx="3362133" cy="4625680"/>
          </a:xfrm>
          <a:prstGeom prst="rect">
            <a:avLst/>
          </a:prstGeom>
        </p:spPr>
      </p:pic>
    </p:spTree>
    <p:extLst>
      <p:ext uri="{BB962C8B-B14F-4D97-AF65-F5344CB8AC3E}">
        <p14:creationId xmlns:p14="http://schemas.microsoft.com/office/powerpoint/2010/main" val="2715578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CC240-571E-666D-9377-6EF1CF2E5CB8}"/>
              </a:ext>
            </a:extLst>
          </p:cNvPr>
          <p:cNvSpPr>
            <a:spLocks noGrp="1"/>
          </p:cNvSpPr>
          <p:nvPr>
            <p:ph type="title"/>
          </p:nvPr>
        </p:nvSpPr>
        <p:spPr/>
        <p:txBody>
          <a:bodyPr>
            <a:normAutofit fontScale="90000"/>
          </a:bodyPr>
          <a:lstStyle/>
          <a:p>
            <a:r>
              <a:rPr lang="en-US" dirty="0"/>
              <a:t>Defining Airspace</a:t>
            </a:r>
          </a:p>
        </p:txBody>
      </p:sp>
      <p:sp>
        <p:nvSpPr>
          <p:cNvPr id="4" name="TextBox 3">
            <a:extLst>
              <a:ext uri="{FF2B5EF4-FFF2-40B4-BE49-F238E27FC236}">
                <a16:creationId xmlns:a16="http://schemas.microsoft.com/office/drawing/2014/main" id="{C686B1F5-3AA2-27B8-4707-897C2EC92185}"/>
              </a:ext>
            </a:extLst>
          </p:cNvPr>
          <p:cNvSpPr txBox="1"/>
          <p:nvPr/>
        </p:nvSpPr>
        <p:spPr>
          <a:xfrm>
            <a:off x="182880" y="906780"/>
            <a:ext cx="5173980" cy="738664"/>
          </a:xfrm>
          <a:prstGeom prst="rect">
            <a:avLst/>
          </a:prstGeom>
          <a:noFill/>
        </p:spPr>
        <p:txBody>
          <a:bodyPr wrap="square" rtlCol="0">
            <a:spAutoFit/>
          </a:bodyPr>
          <a:lstStyle/>
          <a:p>
            <a:r>
              <a:rPr lang="en-US" sz="1400" b="1" dirty="0"/>
              <a:t>Size and Shape</a:t>
            </a:r>
          </a:p>
          <a:p>
            <a:pPr marL="285750" indent="-285750">
              <a:buFont typeface="Arial" panose="020B0604020202020204" pitchFamily="34" charset="0"/>
              <a:buChar char="•"/>
            </a:pPr>
            <a:r>
              <a:rPr lang="en-US" sz="1400" dirty="0"/>
              <a:t>Combination of lateral limits and altitude</a:t>
            </a:r>
          </a:p>
          <a:p>
            <a:pPr marL="285750" indent="-285750">
              <a:buFont typeface="Arial" panose="020B0604020202020204" pitchFamily="34" charset="0"/>
              <a:buChar char="•"/>
            </a:pPr>
            <a:r>
              <a:rPr lang="en-US" sz="1400" dirty="0"/>
              <a:t>Lateral limits may be arbitrary shape or radius around a point</a:t>
            </a:r>
          </a:p>
        </p:txBody>
      </p:sp>
      <p:sp>
        <p:nvSpPr>
          <p:cNvPr id="5" name="TextBox 4">
            <a:extLst>
              <a:ext uri="{FF2B5EF4-FFF2-40B4-BE49-F238E27FC236}">
                <a16:creationId xmlns:a16="http://schemas.microsoft.com/office/drawing/2014/main" id="{526AC052-500A-9EA7-B977-589B09B6114D}"/>
              </a:ext>
            </a:extLst>
          </p:cNvPr>
          <p:cNvSpPr txBox="1"/>
          <p:nvPr/>
        </p:nvSpPr>
        <p:spPr>
          <a:xfrm>
            <a:off x="6294120" y="906780"/>
            <a:ext cx="5173980" cy="1169551"/>
          </a:xfrm>
          <a:prstGeom prst="rect">
            <a:avLst/>
          </a:prstGeom>
          <a:noFill/>
        </p:spPr>
        <p:txBody>
          <a:bodyPr wrap="square" rtlCol="0">
            <a:spAutoFit/>
          </a:bodyPr>
          <a:lstStyle/>
          <a:p>
            <a:r>
              <a:rPr lang="en-US" sz="1400" b="1" dirty="0"/>
              <a:t>Categories</a:t>
            </a:r>
          </a:p>
          <a:p>
            <a:pPr marL="285750" indent="-285750">
              <a:buFont typeface="Arial" panose="020B0604020202020204" pitchFamily="34" charset="0"/>
              <a:buChar char="•"/>
            </a:pPr>
            <a:r>
              <a:rPr lang="en-US" sz="1400" dirty="0"/>
              <a:t>Controlled, Uncontrolled, Special Use, and Other</a:t>
            </a:r>
          </a:p>
          <a:p>
            <a:pPr marL="285750" indent="-285750">
              <a:buFont typeface="Arial" panose="020B0604020202020204" pitchFamily="34" charset="0"/>
              <a:buChar char="•"/>
            </a:pPr>
            <a:r>
              <a:rPr lang="en-US" sz="1400" dirty="0"/>
              <a:t>Define restrictions, VFR weather minimums, required equipment, and pilot qualifications</a:t>
            </a:r>
          </a:p>
          <a:p>
            <a:pPr marL="285750" indent="-285750">
              <a:buFont typeface="Arial" panose="020B0604020202020204" pitchFamily="34" charset="0"/>
              <a:buChar char="•"/>
            </a:pPr>
            <a:endParaRPr lang="en-US" sz="1400" dirty="0"/>
          </a:p>
        </p:txBody>
      </p:sp>
      <p:pic>
        <p:nvPicPr>
          <p:cNvPr id="6" name="Picture 5">
            <a:extLst>
              <a:ext uri="{FF2B5EF4-FFF2-40B4-BE49-F238E27FC236}">
                <a16:creationId xmlns:a16="http://schemas.microsoft.com/office/drawing/2014/main" id="{42924AE2-918F-B440-C92E-0B37DD3F7B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5809" y="2519380"/>
            <a:ext cx="8536622" cy="3519573"/>
          </a:xfrm>
          <a:prstGeom prst="rect">
            <a:avLst/>
          </a:prstGeom>
        </p:spPr>
      </p:pic>
    </p:spTree>
    <p:extLst>
      <p:ext uri="{BB962C8B-B14F-4D97-AF65-F5344CB8AC3E}">
        <p14:creationId xmlns:p14="http://schemas.microsoft.com/office/powerpoint/2010/main" val="30488485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42FB1-A87B-932F-C3B9-5E603D4BBA55}"/>
              </a:ext>
            </a:extLst>
          </p:cNvPr>
          <p:cNvSpPr>
            <a:spLocks noGrp="1"/>
          </p:cNvSpPr>
          <p:nvPr>
            <p:ph type="title"/>
          </p:nvPr>
        </p:nvSpPr>
        <p:spPr/>
        <p:txBody>
          <a:bodyPr>
            <a:normAutofit fontScale="90000"/>
          </a:bodyPr>
          <a:lstStyle/>
          <a:p>
            <a:r>
              <a:rPr lang="en-US" dirty="0"/>
              <a:t>Special Air Traffic Rules (SATR) Area</a:t>
            </a:r>
          </a:p>
        </p:txBody>
      </p:sp>
      <p:sp>
        <p:nvSpPr>
          <p:cNvPr id="3" name="TextBox 2">
            <a:extLst>
              <a:ext uri="{FF2B5EF4-FFF2-40B4-BE49-F238E27FC236}">
                <a16:creationId xmlns:a16="http://schemas.microsoft.com/office/drawing/2014/main" id="{C05226BE-8DBA-7671-60C0-AF2DB8FD1A93}"/>
              </a:ext>
            </a:extLst>
          </p:cNvPr>
          <p:cNvSpPr txBox="1"/>
          <p:nvPr/>
        </p:nvSpPr>
        <p:spPr>
          <a:xfrm>
            <a:off x="152400" y="801350"/>
            <a:ext cx="10652760"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t>Areas where specific rules are established, and the normal rules may or may not apply</a:t>
            </a:r>
          </a:p>
          <a:p>
            <a:pPr marL="285750" indent="-285750">
              <a:buFont typeface="Arial" panose="020B0604020202020204" pitchFamily="34" charset="0"/>
              <a:buChar char="•"/>
            </a:pPr>
            <a:r>
              <a:rPr lang="en-US" sz="1400" dirty="0"/>
              <a:t>Compliance is mandatory for everyone</a:t>
            </a:r>
          </a:p>
          <a:p>
            <a:pPr marL="285750" indent="-285750">
              <a:buFont typeface="Arial" panose="020B0604020202020204" pitchFamily="34" charset="0"/>
              <a:buChar char="•"/>
            </a:pPr>
            <a:r>
              <a:rPr lang="en-US" sz="1400" dirty="0"/>
              <a:t>Marked by a blue slashed line</a:t>
            </a:r>
          </a:p>
        </p:txBody>
      </p:sp>
      <p:pic>
        <p:nvPicPr>
          <p:cNvPr id="5" name="Picture 4">
            <a:extLst>
              <a:ext uri="{FF2B5EF4-FFF2-40B4-BE49-F238E27FC236}">
                <a16:creationId xmlns:a16="http://schemas.microsoft.com/office/drawing/2014/main" id="{2D7434E8-4D01-BAE9-8868-63A5057A2276}"/>
              </a:ext>
            </a:extLst>
          </p:cNvPr>
          <p:cNvPicPr>
            <a:picLocks noChangeAspect="1"/>
          </p:cNvPicPr>
          <p:nvPr/>
        </p:nvPicPr>
        <p:blipFill>
          <a:blip r:embed="rId2"/>
          <a:stretch>
            <a:fillRect/>
          </a:stretch>
        </p:blipFill>
        <p:spPr>
          <a:xfrm>
            <a:off x="6656658" y="1676470"/>
            <a:ext cx="3252517" cy="4780317"/>
          </a:xfrm>
          <a:prstGeom prst="rect">
            <a:avLst/>
          </a:prstGeom>
        </p:spPr>
      </p:pic>
      <p:pic>
        <p:nvPicPr>
          <p:cNvPr id="7" name="Picture 6">
            <a:extLst>
              <a:ext uri="{FF2B5EF4-FFF2-40B4-BE49-F238E27FC236}">
                <a16:creationId xmlns:a16="http://schemas.microsoft.com/office/drawing/2014/main" id="{2DC20D8D-0E0E-2C18-C3C2-AE1170C9814B}"/>
              </a:ext>
            </a:extLst>
          </p:cNvPr>
          <p:cNvPicPr>
            <a:picLocks noChangeAspect="1"/>
          </p:cNvPicPr>
          <p:nvPr/>
        </p:nvPicPr>
        <p:blipFill>
          <a:blip r:embed="rId3"/>
          <a:stretch>
            <a:fillRect/>
          </a:stretch>
        </p:blipFill>
        <p:spPr>
          <a:xfrm>
            <a:off x="1494347" y="1676470"/>
            <a:ext cx="3889376" cy="4841207"/>
          </a:xfrm>
          <a:prstGeom prst="rect">
            <a:avLst/>
          </a:prstGeom>
        </p:spPr>
      </p:pic>
    </p:spTree>
    <p:extLst>
      <p:ext uri="{BB962C8B-B14F-4D97-AF65-F5344CB8AC3E}">
        <p14:creationId xmlns:p14="http://schemas.microsoft.com/office/powerpoint/2010/main" val="16345017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96056-3988-B945-3ED9-B4295B68F0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80D18F-E987-EFA1-C1C4-F47B6BF8830F}"/>
              </a:ext>
            </a:extLst>
          </p:cNvPr>
          <p:cNvSpPr>
            <a:spLocks noGrp="1"/>
          </p:cNvSpPr>
          <p:nvPr>
            <p:ph type="title"/>
          </p:nvPr>
        </p:nvSpPr>
        <p:spPr/>
        <p:txBody>
          <a:bodyPr>
            <a:normAutofit fontScale="90000"/>
          </a:bodyPr>
          <a:lstStyle/>
          <a:p>
            <a:r>
              <a:rPr lang="en-US" dirty="0"/>
              <a:t>Special Flight Rules Area (SFRA)</a:t>
            </a:r>
          </a:p>
        </p:txBody>
      </p:sp>
      <p:sp>
        <p:nvSpPr>
          <p:cNvPr id="3" name="TextBox 2">
            <a:extLst>
              <a:ext uri="{FF2B5EF4-FFF2-40B4-BE49-F238E27FC236}">
                <a16:creationId xmlns:a16="http://schemas.microsoft.com/office/drawing/2014/main" id="{157F46FC-B44F-C624-82AF-7CBBAC36D2F8}"/>
              </a:ext>
            </a:extLst>
          </p:cNvPr>
          <p:cNvSpPr txBox="1"/>
          <p:nvPr/>
        </p:nvSpPr>
        <p:spPr>
          <a:xfrm>
            <a:off x="152400" y="801350"/>
            <a:ext cx="10652760"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t>Areas where specific rules are established, and the normal rules may or may not apply</a:t>
            </a:r>
          </a:p>
          <a:p>
            <a:pPr marL="285750" indent="-285750">
              <a:buFont typeface="Arial" panose="020B0604020202020204" pitchFamily="34" charset="0"/>
              <a:buChar char="•"/>
            </a:pPr>
            <a:r>
              <a:rPr lang="en-US" sz="1400" dirty="0"/>
              <a:t>ATC pre-clearance is required, and pilots must have special training (e.g. an online course) </a:t>
            </a:r>
          </a:p>
          <a:p>
            <a:pPr marL="285750" indent="-285750">
              <a:buFont typeface="Arial" panose="020B0604020202020204" pitchFamily="34" charset="0"/>
              <a:buChar char="•"/>
            </a:pPr>
            <a:r>
              <a:rPr lang="en-US" sz="1400" dirty="0"/>
              <a:t>Marked by a blue blocked line</a:t>
            </a:r>
          </a:p>
        </p:txBody>
      </p:sp>
      <p:pic>
        <p:nvPicPr>
          <p:cNvPr id="6" name="Picture 5">
            <a:extLst>
              <a:ext uri="{FF2B5EF4-FFF2-40B4-BE49-F238E27FC236}">
                <a16:creationId xmlns:a16="http://schemas.microsoft.com/office/drawing/2014/main" id="{FABFBA13-288E-31E4-E70B-99DE42BBB954}"/>
              </a:ext>
            </a:extLst>
          </p:cNvPr>
          <p:cNvPicPr>
            <a:picLocks noChangeAspect="1"/>
          </p:cNvPicPr>
          <p:nvPr/>
        </p:nvPicPr>
        <p:blipFill>
          <a:blip r:embed="rId2"/>
          <a:stretch>
            <a:fillRect/>
          </a:stretch>
        </p:blipFill>
        <p:spPr>
          <a:xfrm>
            <a:off x="3390772" y="1803948"/>
            <a:ext cx="5410455" cy="4589307"/>
          </a:xfrm>
          <a:prstGeom prst="rect">
            <a:avLst/>
          </a:prstGeom>
        </p:spPr>
      </p:pic>
    </p:spTree>
    <p:extLst>
      <p:ext uri="{BB962C8B-B14F-4D97-AF65-F5344CB8AC3E}">
        <p14:creationId xmlns:p14="http://schemas.microsoft.com/office/powerpoint/2010/main" val="20356009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DAEA-81C1-566A-F319-CF99E7D7C210}"/>
              </a:ext>
            </a:extLst>
          </p:cNvPr>
          <p:cNvSpPr>
            <a:spLocks noGrp="1"/>
          </p:cNvSpPr>
          <p:nvPr>
            <p:ph type="title"/>
          </p:nvPr>
        </p:nvSpPr>
        <p:spPr/>
        <p:txBody>
          <a:bodyPr>
            <a:normAutofit fontScale="90000"/>
          </a:bodyPr>
          <a:lstStyle/>
          <a:p>
            <a:r>
              <a:rPr lang="en-US" dirty="0"/>
              <a:t>Terminal Radar Service Areas (TRSA)</a:t>
            </a:r>
          </a:p>
        </p:txBody>
      </p:sp>
      <p:sp>
        <p:nvSpPr>
          <p:cNvPr id="3" name="TextBox 2">
            <a:extLst>
              <a:ext uri="{FF2B5EF4-FFF2-40B4-BE49-F238E27FC236}">
                <a16:creationId xmlns:a16="http://schemas.microsoft.com/office/drawing/2014/main" id="{1021B4A6-2ECD-493C-4E0B-42ADB8089FE9}"/>
              </a:ext>
            </a:extLst>
          </p:cNvPr>
          <p:cNvSpPr txBox="1"/>
          <p:nvPr/>
        </p:nvSpPr>
        <p:spPr>
          <a:xfrm>
            <a:off x="152400" y="801350"/>
            <a:ext cx="10652760"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a:t>Busy Class D airspace may have a TRSA where you can receive additional radar services and IFR/VFR traffic separation from ATC</a:t>
            </a:r>
          </a:p>
          <a:p>
            <a:pPr marL="285750" indent="-285750">
              <a:buFont typeface="Arial" panose="020B0604020202020204" pitchFamily="34" charset="0"/>
              <a:buChar char="•"/>
            </a:pPr>
            <a:r>
              <a:rPr lang="en-US" sz="1400" dirty="0"/>
              <a:t>VFR aircraft participation in the TRSA is voluntary, but highly encouraged</a:t>
            </a:r>
          </a:p>
          <a:p>
            <a:pPr marL="285750" indent="-285750">
              <a:buFont typeface="Arial" panose="020B0604020202020204" pitchFamily="34" charset="0"/>
              <a:buChar char="•"/>
            </a:pPr>
            <a:r>
              <a:rPr lang="en-US" sz="1400" dirty="0"/>
              <a:t>Marked by gray lines</a:t>
            </a:r>
          </a:p>
          <a:p>
            <a:pPr marL="285750" indent="-285750">
              <a:buFont typeface="Arial" panose="020B0604020202020204" pitchFamily="34" charset="0"/>
              <a:buChar char="•"/>
            </a:pPr>
            <a:r>
              <a:rPr lang="en-US" sz="1400" dirty="0"/>
              <a:t>Frequency info in sectional chart legend</a:t>
            </a:r>
          </a:p>
        </p:txBody>
      </p:sp>
      <p:pic>
        <p:nvPicPr>
          <p:cNvPr id="4" name="Picture 3">
            <a:extLst>
              <a:ext uri="{FF2B5EF4-FFF2-40B4-BE49-F238E27FC236}">
                <a16:creationId xmlns:a16="http://schemas.microsoft.com/office/drawing/2014/main" id="{06046350-F0F1-E005-9223-587814793F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2334" y="1540014"/>
            <a:ext cx="4963863" cy="4943043"/>
          </a:xfrm>
          <a:prstGeom prst="rect">
            <a:avLst/>
          </a:prstGeom>
        </p:spPr>
      </p:pic>
      <p:pic>
        <p:nvPicPr>
          <p:cNvPr id="6" name="Picture 5">
            <a:extLst>
              <a:ext uri="{FF2B5EF4-FFF2-40B4-BE49-F238E27FC236}">
                <a16:creationId xmlns:a16="http://schemas.microsoft.com/office/drawing/2014/main" id="{C1E220D1-A53A-2C12-2D55-D9392AC8723B}"/>
              </a:ext>
            </a:extLst>
          </p:cNvPr>
          <p:cNvPicPr>
            <a:picLocks noChangeAspect="1"/>
          </p:cNvPicPr>
          <p:nvPr/>
        </p:nvPicPr>
        <p:blipFill>
          <a:blip r:embed="rId3"/>
          <a:stretch>
            <a:fillRect/>
          </a:stretch>
        </p:blipFill>
        <p:spPr>
          <a:xfrm>
            <a:off x="648986" y="2397422"/>
            <a:ext cx="5563365" cy="2063156"/>
          </a:xfrm>
          <a:prstGeom prst="rect">
            <a:avLst/>
          </a:prstGeom>
        </p:spPr>
      </p:pic>
    </p:spTree>
    <p:extLst>
      <p:ext uri="{BB962C8B-B14F-4D97-AF65-F5344CB8AC3E}">
        <p14:creationId xmlns:p14="http://schemas.microsoft.com/office/powerpoint/2010/main" val="40863450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702D9-A7CE-5A58-41D5-E4CB932F10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3FF766-CCA1-0E11-CCC7-EEED274379A2}"/>
              </a:ext>
            </a:extLst>
          </p:cNvPr>
          <p:cNvSpPr>
            <a:spLocks noGrp="1"/>
          </p:cNvSpPr>
          <p:nvPr>
            <p:ph type="title"/>
          </p:nvPr>
        </p:nvSpPr>
        <p:spPr/>
        <p:txBody>
          <a:bodyPr>
            <a:normAutofit fontScale="90000"/>
          </a:bodyPr>
          <a:lstStyle/>
          <a:p>
            <a:r>
              <a:rPr lang="en-US" dirty="0"/>
              <a:t>Weather Reconnaissance Area (WRA)</a:t>
            </a:r>
          </a:p>
        </p:txBody>
      </p:sp>
      <p:sp>
        <p:nvSpPr>
          <p:cNvPr id="3" name="TextBox 2">
            <a:extLst>
              <a:ext uri="{FF2B5EF4-FFF2-40B4-BE49-F238E27FC236}">
                <a16:creationId xmlns:a16="http://schemas.microsoft.com/office/drawing/2014/main" id="{55C033BE-F3DA-3859-9E58-0EF30306AF39}"/>
              </a:ext>
            </a:extLst>
          </p:cNvPr>
          <p:cNvSpPr txBox="1"/>
          <p:nvPr/>
        </p:nvSpPr>
        <p:spPr>
          <a:xfrm>
            <a:off x="152400" y="801350"/>
            <a:ext cx="10652760" cy="523220"/>
          </a:xfrm>
          <a:prstGeom prst="rect">
            <a:avLst/>
          </a:prstGeom>
          <a:noFill/>
        </p:spPr>
        <p:txBody>
          <a:bodyPr wrap="square" rtlCol="0">
            <a:spAutoFit/>
          </a:bodyPr>
          <a:lstStyle/>
          <a:p>
            <a:pPr marL="285750" indent="-285750">
              <a:buFont typeface="Arial" panose="020B0604020202020204" pitchFamily="34" charset="0"/>
              <a:buChar char="•"/>
            </a:pPr>
            <a:r>
              <a:rPr lang="en-US" sz="1400" dirty="0"/>
              <a:t>Areas established by NOTAM around hurricanes where USAF and NOAA aircraft (Hurricane Hunters) are operating</a:t>
            </a:r>
          </a:p>
          <a:p>
            <a:pPr marL="285750" indent="-285750">
              <a:buFont typeface="Arial" panose="020B0604020202020204" pitchFamily="34" charset="0"/>
              <a:buChar char="•"/>
            </a:pPr>
            <a:r>
              <a:rPr lang="en-US" sz="1400" dirty="0"/>
              <a:t>IFR aircraft will be routed around WRAs, and VFR aircraft should avoid the area (why wouldn't you?!)</a:t>
            </a:r>
          </a:p>
        </p:txBody>
      </p:sp>
      <p:pic>
        <p:nvPicPr>
          <p:cNvPr id="7" name="Picture 6">
            <a:extLst>
              <a:ext uri="{FF2B5EF4-FFF2-40B4-BE49-F238E27FC236}">
                <a16:creationId xmlns:a16="http://schemas.microsoft.com/office/drawing/2014/main" id="{AE1AD597-67C9-57B5-84B1-157A67310D64}"/>
              </a:ext>
            </a:extLst>
          </p:cNvPr>
          <p:cNvPicPr>
            <a:picLocks noChangeAspect="1"/>
          </p:cNvPicPr>
          <p:nvPr/>
        </p:nvPicPr>
        <p:blipFill>
          <a:blip r:embed="rId2"/>
          <a:stretch>
            <a:fillRect/>
          </a:stretch>
        </p:blipFill>
        <p:spPr>
          <a:xfrm>
            <a:off x="3023759" y="2719288"/>
            <a:ext cx="6144482" cy="1419423"/>
          </a:xfrm>
          <a:prstGeom prst="rect">
            <a:avLst/>
          </a:prstGeom>
        </p:spPr>
      </p:pic>
    </p:spTree>
    <p:extLst>
      <p:ext uri="{BB962C8B-B14F-4D97-AF65-F5344CB8AC3E}">
        <p14:creationId xmlns:p14="http://schemas.microsoft.com/office/powerpoint/2010/main" val="3619522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88937-5385-D639-423B-C63D06B78E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15E531-B1C0-533E-3937-9E2A666F8CD9}"/>
              </a:ext>
            </a:extLst>
          </p:cNvPr>
          <p:cNvSpPr>
            <a:spLocks noGrp="1"/>
          </p:cNvSpPr>
          <p:nvPr>
            <p:ph type="title"/>
          </p:nvPr>
        </p:nvSpPr>
        <p:spPr/>
        <p:txBody>
          <a:bodyPr>
            <a:normAutofit fontScale="90000"/>
          </a:bodyPr>
          <a:lstStyle/>
          <a:p>
            <a:r>
              <a:rPr lang="fr-FR" dirty="0"/>
              <a:t>Air </a:t>
            </a:r>
            <a:r>
              <a:rPr lang="fr-FR" dirty="0" err="1"/>
              <a:t>Defense</a:t>
            </a:r>
            <a:r>
              <a:rPr lang="fr-FR" dirty="0"/>
              <a:t> Identification Zone (ADIZ)</a:t>
            </a:r>
          </a:p>
        </p:txBody>
      </p:sp>
      <p:sp>
        <p:nvSpPr>
          <p:cNvPr id="3" name="TextBox 2">
            <a:extLst>
              <a:ext uri="{FF2B5EF4-FFF2-40B4-BE49-F238E27FC236}">
                <a16:creationId xmlns:a16="http://schemas.microsoft.com/office/drawing/2014/main" id="{1C537767-A6F7-2080-42BA-F76738BCC413}"/>
              </a:ext>
            </a:extLst>
          </p:cNvPr>
          <p:cNvSpPr txBox="1"/>
          <p:nvPr/>
        </p:nvSpPr>
        <p:spPr>
          <a:xfrm>
            <a:off x="152400" y="801350"/>
            <a:ext cx="10652760"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a:t>Airspace over land or water, in which the ready identification, location, and control of all aircraft (except Department of Defense and law enforcement aircraft) is required in the interest of national security</a:t>
            </a:r>
          </a:p>
          <a:p>
            <a:pPr marL="285750" indent="-285750">
              <a:buFont typeface="Arial" panose="020B0604020202020204" pitchFamily="34" charset="0"/>
              <a:buChar char="•"/>
            </a:pPr>
            <a:r>
              <a:rPr lang="en-US" sz="1400" dirty="0"/>
              <a:t>Must be on a flight plan and be equipped with a two-way radio and transponder</a:t>
            </a:r>
          </a:p>
          <a:p>
            <a:pPr marL="285750" indent="-285750">
              <a:buFont typeface="Arial" panose="020B0604020202020204" pitchFamily="34" charset="0"/>
              <a:buChar char="•"/>
            </a:pPr>
            <a:r>
              <a:rPr lang="en-US" sz="1400" dirty="0"/>
              <a:t>VFR flights must file a Defense VFR (DVFR) flight plan that includes estimated time and location of ADIZ penetration (see AIM 5-1-8)</a:t>
            </a:r>
          </a:p>
        </p:txBody>
      </p:sp>
      <p:pic>
        <p:nvPicPr>
          <p:cNvPr id="10243" name="Picture 3" descr="undefined">
            <a:extLst>
              <a:ext uri="{FF2B5EF4-FFF2-40B4-BE49-F238E27FC236}">
                <a16:creationId xmlns:a16="http://schemas.microsoft.com/office/drawing/2014/main" id="{9723748A-391D-CCE2-A9F6-AF0623A515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8270" y="2132582"/>
            <a:ext cx="4936000" cy="30523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1B198AB-EE0F-7E4C-0FB8-77C38841F707}"/>
              </a:ext>
            </a:extLst>
          </p:cNvPr>
          <p:cNvPicPr>
            <a:picLocks noChangeAspect="1"/>
          </p:cNvPicPr>
          <p:nvPr/>
        </p:nvPicPr>
        <p:blipFill>
          <a:blip r:embed="rId3"/>
          <a:stretch>
            <a:fillRect/>
          </a:stretch>
        </p:blipFill>
        <p:spPr>
          <a:xfrm>
            <a:off x="227730" y="2132582"/>
            <a:ext cx="6523589" cy="3487680"/>
          </a:xfrm>
          <a:prstGeom prst="rect">
            <a:avLst/>
          </a:prstGeom>
        </p:spPr>
      </p:pic>
    </p:spTree>
    <p:extLst>
      <p:ext uri="{BB962C8B-B14F-4D97-AF65-F5344CB8AC3E}">
        <p14:creationId xmlns:p14="http://schemas.microsoft.com/office/powerpoint/2010/main" val="2923372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210B5-3C0E-F956-58C0-0C4D0DE38772}"/>
              </a:ext>
            </a:extLst>
          </p:cNvPr>
          <p:cNvSpPr>
            <a:spLocks noGrp="1"/>
          </p:cNvSpPr>
          <p:nvPr>
            <p:ph type="title"/>
          </p:nvPr>
        </p:nvSpPr>
        <p:spPr/>
        <p:txBody>
          <a:bodyPr>
            <a:normAutofit fontScale="90000"/>
          </a:bodyPr>
          <a:lstStyle/>
          <a:p>
            <a:r>
              <a:rPr lang="en-US" dirty="0"/>
              <a:t>SUA Website</a:t>
            </a:r>
          </a:p>
        </p:txBody>
      </p:sp>
      <p:sp>
        <p:nvSpPr>
          <p:cNvPr id="4" name="TextBox 3">
            <a:extLst>
              <a:ext uri="{FF2B5EF4-FFF2-40B4-BE49-F238E27FC236}">
                <a16:creationId xmlns:a16="http://schemas.microsoft.com/office/drawing/2014/main" id="{A7F5C437-B73A-834B-69BD-CF83A9C78FD9}"/>
              </a:ext>
            </a:extLst>
          </p:cNvPr>
          <p:cNvSpPr txBox="1"/>
          <p:nvPr/>
        </p:nvSpPr>
        <p:spPr>
          <a:xfrm>
            <a:off x="4851662" y="711875"/>
            <a:ext cx="2109576" cy="369332"/>
          </a:xfrm>
          <a:prstGeom prst="rect">
            <a:avLst/>
          </a:prstGeom>
          <a:noFill/>
        </p:spPr>
        <p:txBody>
          <a:bodyPr wrap="square">
            <a:spAutoFit/>
          </a:bodyPr>
          <a:lstStyle/>
          <a:p>
            <a:r>
              <a:rPr lang="en-US" dirty="0">
                <a:hlinkClick r:id="rId2"/>
              </a:rPr>
              <a:t>https://sua.faa.gov/</a:t>
            </a:r>
            <a:endParaRPr lang="en-US" dirty="0"/>
          </a:p>
        </p:txBody>
      </p:sp>
      <p:pic>
        <p:nvPicPr>
          <p:cNvPr id="6" name="Picture 5">
            <a:extLst>
              <a:ext uri="{FF2B5EF4-FFF2-40B4-BE49-F238E27FC236}">
                <a16:creationId xmlns:a16="http://schemas.microsoft.com/office/drawing/2014/main" id="{25FDC75B-3416-413F-082F-D5857BDE299B}"/>
              </a:ext>
            </a:extLst>
          </p:cNvPr>
          <p:cNvPicPr>
            <a:picLocks noChangeAspect="1"/>
          </p:cNvPicPr>
          <p:nvPr/>
        </p:nvPicPr>
        <p:blipFill>
          <a:blip r:embed="rId3"/>
          <a:stretch>
            <a:fillRect/>
          </a:stretch>
        </p:blipFill>
        <p:spPr>
          <a:xfrm>
            <a:off x="2670254" y="1253151"/>
            <a:ext cx="6851491" cy="5129650"/>
          </a:xfrm>
          <a:prstGeom prst="rect">
            <a:avLst/>
          </a:prstGeom>
        </p:spPr>
      </p:pic>
    </p:spTree>
    <p:extLst>
      <p:ext uri="{BB962C8B-B14F-4D97-AF65-F5344CB8AC3E}">
        <p14:creationId xmlns:p14="http://schemas.microsoft.com/office/powerpoint/2010/main" val="134692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47FA16-5F2F-FA6D-E725-0A59D2E5F9DC}"/>
              </a:ext>
            </a:extLst>
          </p:cNvPr>
          <p:cNvSpPr>
            <a:spLocks noGrp="1"/>
          </p:cNvSpPr>
          <p:nvPr>
            <p:ph type="title"/>
          </p:nvPr>
        </p:nvSpPr>
        <p:spPr/>
        <p:txBody>
          <a:bodyPr/>
          <a:lstStyle/>
          <a:p>
            <a:r>
              <a:rPr lang="en-US" dirty="0"/>
              <a:t>Controlled Airspace</a:t>
            </a:r>
          </a:p>
        </p:txBody>
      </p:sp>
      <p:sp>
        <p:nvSpPr>
          <p:cNvPr id="4" name="Text Placeholder 3">
            <a:extLst>
              <a:ext uri="{FF2B5EF4-FFF2-40B4-BE49-F238E27FC236}">
                <a16:creationId xmlns:a16="http://schemas.microsoft.com/office/drawing/2014/main" id="{2272E0AA-C1E9-5685-D701-FFA85816EA80}"/>
              </a:ext>
            </a:extLst>
          </p:cNvPr>
          <p:cNvSpPr>
            <a:spLocks noGrp="1"/>
          </p:cNvSpPr>
          <p:nvPr>
            <p:ph type="body" idx="1"/>
          </p:nvPr>
        </p:nvSpPr>
        <p:spPr/>
        <p:txBody>
          <a:bodyPr/>
          <a:lstStyle/>
          <a:p>
            <a:r>
              <a:rPr lang="en-US" dirty="0">
                <a:solidFill>
                  <a:schemeClr val="tx1"/>
                </a:solidFill>
              </a:rPr>
              <a:t>A generic term that covers the different classification of airspace (Class A, Class B, Class C, Class D, and Class E airspace) and defined dimensions within which air traffic control service is provided to IFR flights and to VFR flights in accordance with the airspace classification</a:t>
            </a:r>
          </a:p>
        </p:txBody>
      </p:sp>
    </p:spTree>
    <p:extLst>
      <p:ext uri="{BB962C8B-B14F-4D97-AF65-F5344CB8AC3E}">
        <p14:creationId xmlns:p14="http://schemas.microsoft.com/office/powerpoint/2010/main" val="1303877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DBEBD-CB22-FCE6-DC6F-1BBB6970A937}"/>
              </a:ext>
            </a:extLst>
          </p:cNvPr>
          <p:cNvSpPr>
            <a:spLocks noGrp="1"/>
          </p:cNvSpPr>
          <p:nvPr>
            <p:ph type="title"/>
          </p:nvPr>
        </p:nvSpPr>
        <p:spPr/>
        <p:txBody>
          <a:bodyPr>
            <a:normAutofit fontScale="90000"/>
          </a:bodyPr>
          <a:lstStyle/>
          <a:p>
            <a:r>
              <a:rPr lang="en-US" dirty="0"/>
              <a:t>Class A</a:t>
            </a:r>
          </a:p>
        </p:txBody>
      </p:sp>
      <p:graphicFrame>
        <p:nvGraphicFramePr>
          <p:cNvPr id="4" name="Table 3">
            <a:extLst>
              <a:ext uri="{FF2B5EF4-FFF2-40B4-BE49-F238E27FC236}">
                <a16:creationId xmlns:a16="http://schemas.microsoft.com/office/drawing/2014/main" id="{DF126A18-CA95-C8E2-9D59-4320C1E5E1D1}"/>
              </a:ext>
            </a:extLst>
          </p:cNvPr>
          <p:cNvGraphicFramePr>
            <a:graphicFrameLocks noGrp="1"/>
          </p:cNvGraphicFramePr>
          <p:nvPr>
            <p:extLst>
              <p:ext uri="{D42A27DB-BD31-4B8C-83A1-F6EECF244321}">
                <p14:modId xmlns:p14="http://schemas.microsoft.com/office/powerpoint/2010/main" val="2692089205"/>
              </p:ext>
            </p:extLst>
          </p:nvPr>
        </p:nvGraphicFramePr>
        <p:xfrm>
          <a:off x="162242" y="684640"/>
          <a:ext cx="6421438" cy="1256030"/>
        </p:xfrm>
        <a:graphic>
          <a:graphicData uri="http://schemas.openxmlformats.org/drawingml/2006/table">
            <a:tbl>
              <a:tblPr firstCol="1">
                <a:tableStyleId>{5C22544A-7EE6-4342-B048-85BDC9FD1C3A}</a:tableStyleId>
              </a:tblPr>
              <a:tblGrid>
                <a:gridCol w="1254296">
                  <a:extLst>
                    <a:ext uri="{9D8B030D-6E8A-4147-A177-3AD203B41FA5}">
                      <a16:colId xmlns:a16="http://schemas.microsoft.com/office/drawing/2014/main" val="2490929691"/>
                    </a:ext>
                  </a:extLst>
                </a:gridCol>
                <a:gridCol w="5167142">
                  <a:extLst>
                    <a:ext uri="{9D8B030D-6E8A-4147-A177-3AD203B41FA5}">
                      <a16:colId xmlns:a16="http://schemas.microsoft.com/office/drawing/2014/main" val="1456246558"/>
                    </a:ext>
                  </a:extLst>
                </a:gridCol>
              </a:tblGrid>
              <a:tr h="0">
                <a:tc>
                  <a:txBody>
                    <a:bodyPr/>
                    <a:lstStyle/>
                    <a:p>
                      <a:pPr marL="0" marR="0">
                        <a:lnSpc>
                          <a:spcPct val="116000"/>
                        </a:lnSpc>
                        <a:spcAft>
                          <a:spcPts val="800"/>
                        </a:spcAft>
                      </a:pPr>
                      <a:r>
                        <a:rPr lang="en-US" sz="1100" dirty="0">
                          <a:effectLst/>
                        </a:rPr>
                        <a:t>Size and Shape</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800"/>
                        </a:spcAft>
                      </a:pPr>
                      <a:r>
                        <a:rPr lang="en-US" sz="1100" dirty="0">
                          <a:effectLst/>
                        </a:rPr>
                        <a:t>Between 18,000ft MSL and FL600 over the continental US, Alaska, and coastal waters out to 12nm</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87185045"/>
                  </a:ext>
                </a:extLst>
              </a:tr>
              <a:tr h="0">
                <a:tc>
                  <a:txBody>
                    <a:bodyPr/>
                    <a:lstStyle/>
                    <a:p>
                      <a:pPr marL="0" marR="0">
                        <a:lnSpc>
                          <a:spcPct val="116000"/>
                        </a:lnSpc>
                        <a:spcAft>
                          <a:spcPts val="800"/>
                        </a:spcAft>
                      </a:pPr>
                      <a:r>
                        <a:rPr lang="en-US" sz="1100" dirty="0">
                          <a:effectLst/>
                        </a:rPr>
                        <a:t>Chart Depiction</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800"/>
                        </a:spcAft>
                      </a:pPr>
                      <a:r>
                        <a:rPr lang="en-US" sz="1100" dirty="0">
                          <a:effectLst/>
                        </a:rPr>
                        <a:t>None</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86883353"/>
                  </a:ext>
                </a:extLst>
              </a:tr>
              <a:tr h="0">
                <a:tc>
                  <a:txBody>
                    <a:bodyPr/>
                    <a:lstStyle/>
                    <a:p>
                      <a:pPr marL="0" marR="0">
                        <a:lnSpc>
                          <a:spcPct val="116000"/>
                        </a:lnSpc>
                        <a:spcAft>
                          <a:spcPts val="800"/>
                        </a:spcAft>
                      </a:pPr>
                      <a:r>
                        <a:rPr lang="en-US" sz="1100" dirty="0">
                          <a:effectLst/>
                        </a:rPr>
                        <a:t>Pilot </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800"/>
                        </a:spcAft>
                      </a:pPr>
                      <a:r>
                        <a:rPr lang="en-US" sz="1100" dirty="0">
                          <a:effectLst/>
                        </a:rPr>
                        <a:t>IFR rated and current</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14068302"/>
                  </a:ext>
                </a:extLst>
              </a:tr>
              <a:tr h="0">
                <a:tc>
                  <a:txBody>
                    <a:bodyPr/>
                    <a:lstStyle/>
                    <a:p>
                      <a:pPr marL="0" marR="0">
                        <a:lnSpc>
                          <a:spcPct val="116000"/>
                        </a:lnSpc>
                        <a:spcAft>
                          <a:spcPts val="800"/>
                        </a:spcAft>
                      </a:pPr>
                      <a:r>
                        <a:rPr lang="en-US" sz="1100" dirty="0">
                          <a:effectLst/>
                        </a:rPr>
                        <a:t>Equipment </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800"/>
                        </a:spcAft>
                      </a:pPr>
                      <a:r>
                        <a:rPr lang="en-US" sz="1100" dirty="0">
                          <a:effectLst/>
                        </a:rPr>
                        <a:t>IFR rated and equipped airplane</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40567756"/>
                  </a:ext>
                </a:extLst>
              </a:tr>
              <a:tr h="0">
                <a:tc>
                  <a:txBody>
                    <a:bodyPr/>
                    <a:lstStyle/>
                    <a:p>
                      <a:pPr marL="0" marR="0">
                        <a:lnSpc>
                          <a:spcPct val="116000"/>
                        </a:lnSpc>
                        <a:spcAft>
                          <a:spcPts val="800"/>
                        </a:spcAft>
                      </a:pPr>
                      <a:r>
                        <a:rPr lang="en-US" sz="1100" dirty="0">
                          <a:effectLst/>
                        </a:rPr>
                        <a:t>Entry</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800"/>
                        </a:spcAft>
                      </a:pPr>
                      <a:r>
                        <a:rPr lang="en-US" sz="1100" dirty="0">
                          <a:effectLst/>
                        </a:rPr>
                        <a:t>ATC clearance on an IFR flight plan</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50037885"/>
                  </a:ext>
                </a:extLst>
              </a:tr>
              <a:tr h="0">
                <a:tc>
                  <a:txBody>
                    <a:bodyPr/>
                    <a:lstStyle/>
                    <a:p>
                      <a:pPr marL="0" marR="0">
                        <a:lnSpc>
                          <a:spcPct val="116000"/>
                        </a:lnSpc>
                        <a:spcAft>
                          <a:spcPts val="800"/>
                        </a:spcAft>
                      </a:pPr>
                      <a:r>
                        <a:rPr lang="en-US" sz="1100" dirty="0">
                          <a:effectLst/>
                        </a:rPr>
                        <a:t>Speed Limits</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800"/>
                        </a:spcAft>
                      </a:pPr>
                      <a:r>
                        <a:rPr lang="en-US" sz="1100" dirty="0">
                          <a:effectLst/>
                        </a:rPr>
                        <a:t>No supersonic</a:t>
                      </a:r>
                      <a:endParaRPr lang="en-US" sz="11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40598201"/>
                  </a:ext>
                </a:extLst>
              </a:tr>
            </a:tbl>
          </a:graphicData>
        </a:graphic>
      </p:graphicFrame>
      <p:graphicFrame>
        <p:nvGraphicFramePr>
          <p:cNvPr id="6" name="Table 5">
            <a:extLst>
              <a:ext uri="{FF2B5EF4-FFF2-40B4-BE49-F238E27FC236}">
                <a16:creationId xmlns:a16="http://schemas.microsoft.com/office/drawing/2014/main" id="{F09ECF9B-38D2-8DF2-7686-91C7AF715649}"/>
              </a:ext>
            </a:extLst>
          </p:cNvPr>
          <p:cNvGraphicFramePr>
            <a:graphicFrameLocks noGrp="1"/>
          </p:cNvGraphicFramePr>
          <p:nvPr>
            <p:extLst>
              <p:ext uri="{D42A27DB-BD31-4B8C-83A1-F6EECF244321}">
                <p14:modId xmlns:p14="http://schemas.microsoft.com/office/powerpoint/2010/main" val="975013319"/>
              </p:ext>
            </p:extLst>
          </p:nvPr>
        </p:nvGraphicFramePr>
        <p:xfrm>
          <a:off x="162242" y="2108490"/>
          <a:ext cx="6421438" cy="368300"/>
        </p:xfrm>
        <a:graphic>
          <a:graphicData uri="http://schemas.openxmlformats.org/drawingml/2006/table">
            <a:tbl>
              <a:tblPr firstRow="1" bandRow="1">
                <a:tableStyleId>{5C22544A-7EE6-4342-B048-85BDC9FD1C3A}</a:tableStyleId>
              </a:tblPr>
              <a:tblGrid>
                <a:gridCol w="1925241">
                  <a:extLst>
                    <a:ext uri="{9D8B030D-6E8A-4147-A177-3AD203B41FA5}">
                      <a16:colId xmlns:a16="http://schemas.microsoft.com/office/drawing/2014/main" val="1415743069"/>
                    </a:ext>
                  </a:extLst>
                </a:gridCol>
                <a:gridCol w="696301">
                  <a:extLst>
                    <a:ext uri="{9D8B030D-6E8A-4147-A177-3AD203B41FA5}">
                      <a16:colId xmlns:a16="http://schemas.microsoft.com/office/drawing/2014/main" val="692222809"/>
                    </a:ext>
                  </a:extLst>
                </a:gridCol>
                <a:gridCol w="3799896">
                  <a:extLst>
                    <a:ext uri="{9D8B030D-6E8A-4147-A177-3AD203B41FA5}">
                      <a16:colId xmlns:a16="http://schemas.microsoft.com/office/drawing/2014/main" val="3130222676"/>
                    </a:ext>
                  </a:extLst>
                </a:gridCol>
              </a:tblGrid>
              <a:tr h="0">
                <a:tc>
                  <a:txBody>
                    <a:bodyPr/>
                    <a:lstStyle/>
                    <a:p>
                      <a:pPr marL="0" marR="0">
                        <a:lnSpc>
                          <a:spcPct val="116000"/>
                        </a:lnSpc>
                        <a:spcAft>
                          <a:spcPts val="800"/>
                        </a:spcAft>
                      </a:pPr>
                      <a:r>
                        <a:rPr lang="en-US" sz="1100" dirty="0">
                          <a:effectLst/>
                        </a:rPr>
                        <a:t>Altitude</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6000"/>
                        </a:lnSpc>
                        <a:spcAft>
                          <a:spcPts val="800"/>
                        </a:spcAft>
                      </a:pPr>
                      <a:r>
                        <a:rPr lang="en-US" sz="1100" dirty="0">
                          <a:effectLst/>
                        </a:rPr>
                        <a:t>Flight Vis</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6000"/>
                        </a:lnSpc>
                        <a:spcAft>
                          <a:spcPts val="800"/>
                        </a:spcAft>
                      </a:pPr>
                      <a:r>
                        <a:rPr lang="en-US" sz="1100" dirty="0">
                          <a:effectLst/>
                        </a:rPr>
                        <a:t>Cloud Clearance</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41410327"/>
                  </a:ext>
                </a:extLst>
              </a:tr>
              <a:tr h="0">
                <a:tc>
                  <a:txBody>
                    <a:bodyPr/>
                    <a:lstStyle/>
                    <a:p>
                      <a:pPr marL="0" marR="0">
                        <a:lnSpc>
                          <a:spcPct val="116000"/>
                        </a:lnSpc>
                        <a:spcAft>
                          <a:spcPts val="800"/>
                        </a:spcAft>
                      </a:pPr>
                      <a:r>
                        <a:rPr lang="en-US" sz="1100" dirty="0">
                          <a:effectLst/>
                        </a:rPr>
                        <a:t>All (IFR only)</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6000"/>
                        </a:lnSpc>
                        <a:spcAft>
                          <a:spcPts val="800"/>
                        </a:spcAft>
                      </a:pPr>
                      <a:r>
                        <a:rPr lang="en-US" sz="1100" dirty="0">
                          <a:effectLst/>
                        </a:rPr>
                        <a:t>None</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6000"/>
                        </a:lnSpc>
                        <a:spcAft>
                          <a:spcPts val="800"/>
                        </a:spcAft>
                      </a:pPr>
                      <a:r>
                        <a:rPr lang="en-US" sz="1100" dirty="0">
                          <a:effectLst/>
                        </a:rPr>
                        <a:t>None</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60751633"/>
                  </a:ext>
                </a:extLst>
              </a:tr>
            </a:tbl>
          </a:graphicData>
        </a:graphic>
      </p:graphicFrame>
      <p:pic>
        <p:nvPicPr>
          <p:cNvPr id="7" name="Picture 6">
            <a:extLst>
              <a:ext uri="{FF2B5EF4-FFF2-40B4-BE49-F238E27FC236}">
                <a16:creationId xmlns:a16="http://schemas.microsoft.com/office/drawing/2014/main" id="{7DB330E9-F20B-7A51-FE34-AD538B887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81" y="3012911"/>
            <a:ext cx="7315038" cy="3015925"/>
          </a:xfrm>
          <a:prstGeom prst="rect">
            <a:avLst/>
          </a:prstGeom>
        </p:spPr>
      </p:pic>
    </p:spTree>
    <p:extLst>
      <p:ext uri="{BB962C8B-B14F-4D97-AF65-F5344CB8AC3E}">
        <p14:creationId xmlns:p14="http://schemas.microsoft.com/office/powerpoint/2010/main" val="4152557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17425-F839-8E26-6A42-472C36066219}"/>
              </a:ext>
            </a:extLst>
          </p:cNvPr>
          <p:cNvSpPr>
            <a:spLocks noGrp="1"/>
          </p:cNvSpPr>
          <p:nvPr>
            <p:ph type="title"/>
          </p:nvPr>
        </p:nvSpPr>
        <p:spPr/>
        <p:txBody>
          <a:bodyPr>
            <a:normAutofit fontScale="90000"/>
          </a:bodyPr>
          <a:lstStyle/>
          <a:p>
            <a:r>
              <a:rPr lang="en-US" dirty="0"/>
              <a:t>Class B</a:t>
            </a:r>
          </a:p>
        </p:txBody>
      </p:sp>
      <p:graphicFrame>
        <p:nvGraphicFramePr>
          <p:cNvPr id="3" name="Table 2">
            <a:extLst>
              <a:ext uri="{FF2B5EF4-FFF2-40B4-BE49-F238E27FC236}">
                <a16:creationId xmlns:a16="http://schemas.microsoft.com/office/drawing/2014/main" id="{48009A6B-777D-9EC3-7649-F2BF139704AC}"/>
              </a:ext>
            </a:extLst>
          </p:cNvPr>
          <p:cNvGraphicFramePr>
            <a:graphicFrameLocks noGrp="1"/>
          </p:cNvGraphicFramePr>
          <p:nvPr>
            <p:extLst>
              <p:ext uri="{D42A27DB-BD31-4B8C-83A1-F6EECF244321}">
                <p14:modId xmlns:p14="http://schemas.microsoft.com/office/powerpoint/2010/main" val="1532230362"/>
              </p:ext>
            </p:extLst>
          </p:nvPr>
        </p:nvGraphicFramePr>
        <p:xfrm>
          <a:off x="124142" y="684181"/>
          <a:ext cx="6716395" cy="1423670"/>
        </p:xfrm>
        <a:graphic>
          <a:graphicData uri="http://schemas.openxmlformats.org/drawingml/2006/table">
            <a:tbl>
              <a:tblPr firstCol="1">
                <a:tableStyleId>{5C22544A-7EE6-4342-B048-85BDC9FD1C3A}</a:tableStyleId>
              </a:tblPr>
              <a:tblGrid>
                <a:gridCol w="1311910">
                  <a:extLst>
                    <a:ext uri="{9D8B030D-6E8A-4147-A177-3AD203B41FA5}">
                      <a16:colId xmlns:a16="http://schemas.microsoft.com/office/drawing/2014/main" val="1416698830"/>
                    </a:ext>
                  </a:extLst>
                </a:gridCol>
                <a:gridCol w="5404485">
                  <a:extLst>
                    <a:ext uri="{9D8B030D-6E8A-4147-A177-3AD203B41FA5}">
                      <a16:colId xmlns:a16="http://schemas.microsoft.com/office/drawing/2014/main" val="1591891882"/>
                    </a:ext>
                  </a:extLst>
                </a:gridCol>
              </a:tblGrid>
              <a:tr h="0">
                <a:tc>
                  <a:txBody>
                    <a:bodyPr/>
                    <a:lstStyle/>
                    <a:p>
                      <a:pPr marL="0" marR="0">
                        <a:lnSpc>
                          <a:spcPct val="116000"/>
                        </a:lnSpc>
                        <a:spcAft>
                          <a:spcPts val="800"/>
                        </a:spcAft>
                      </a:pPr>
                      <a:r>
                        <a:rPr lang="en-US" sz="1100" dirty="0">
                          <a:effectLst/>
                        </a:rPr>
                        <a:t>Size and Shape</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800"/>
                        </a:spcAft>
                      </a:pPr>
                      <a:r>
                        <a:rPr lang="en-US" sz="1100" dirty="0">
                          <a:effectLst/>
                        </a:rPr>
                        <a:t>Generally, surface to 10,000ft AGL surrounding major airports, with lateral limits designed to contain all instrument approaches for the primary airport; often shaped like an upside wedding cake. </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0075668"/>
                  </a:ext>
                </a:extLst>
              </a:tr>
              <a:tr h="0">
                <a:tc>
                  <a:txBody>
                    <a:bodyPr/>
                    <a:lstStyle/>
                    <a:p>
                      <a:pPr marL="0" marR="0">
                        <a:lnSpc>
                          <a:spcPct val="116000"/>
                        </a:lnSpc>
                        <a:spcAft>
                          <a:spcPts val="800"/>
                        </a:spcAft>
                      </a:pPr>
                      <a:r>
                        <a:rPr lang="en-US" sz="1100" dirty="0">
                          <a:effectLst/>
                        </a:rPr>
                        <a:t>Chart Depiction</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800"/>
                        </a:spcAft>
                      </a:pPr>
                      <a:r>
                        <a:rPr lang="en-US" sz="1100" dirty="0">
                          <a:effectLst/>
                        </a:rPr>
                        <a:t>Solid blue line</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50761661"/>
                  </a:ext>
                </a:extLst>
              </a:tr>
              <a:tr h="0">
                <a:tc>
                  <a:txBody>
                    <a:bodyPr/>
                    <a:lstStyle/>
                    <a:p>
                      <a:pPr marL="0" marR="0">
                        <a:lnSpc>
                          <a:spcPct val="116000"/>
                        </a:lnSpc>
                        <a:spcAft>
                          <a:spcPts val="800"/>
                        </a:spcAft>
                      </a:pPr>
                      <a:r>
                        <a:rPr lang="en-US" sz="1100" dirty="0">
                          <a:effectLst/>
                        </a:rPr>
                        <a:t>Pilot </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800"/>
                        </a:spcAft>
                      </a:pPr>
                      <a:r>
                        <a:rPr lang="en-US" sz="1100" dirty="0">
                          <a:effectLst/>
                        </a:rPr>
                        <a:t>Private pilot or student w/ endorsement</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19075351"/>
                  </a:ext>
                </a:extLst>
              </a:tr>
              <a:tr h="0">
                <a:tc>
                  <a:txBody>
                    <a:bodyPr/>
                    <a:lstStyle/>
                    <a:p>
                      <a:pPr marL="0" marR="0">
                        <a:lnSpc>
                          <a:spcPct val="116000"/>
                        </a:lnSpc>
                        <a:spcAft>
                          <a:spcPts val="800"/>
                        </a:spcAft>
                      </a:pPr>
                      <a:r>
                        <a:rPr lang="en-US" sz="1100" dirty="0">
                          <a:effectLst/>
                        </a:rPr>
                        <a:t>Equipment </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800"/>
                        </a:spcAft>
                      </a:pPr>
                      <a:r>
                        <a:rPr lang="en-US" sz="1100" dirty="0">
                          <a:effectLst/>
                        </a:rPr>
                        <a:t>Two-ray radio, altitude encoding transponder, ADSB-out</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24084373"/>
                  </a:ext>
                </a:extLst>
              </a:tr>
              <a:tr h="0">
                <a:tc>
                  <a:txBody>
                    <a:bodyPr/>
                    <a:lstStyle/>
                    <a:p>
                      <a:pPr marL="0" marR="0">
                        <a:lnSpc>
                          <a:spcPct val="116000"/>
                        </a:lnSpc>
                        <a:spcAft>
                          <a:spcPts val="800"/>
                        </a:spcAft>
                      </a:pPr>
                      <a:r>
                        <a:rPr lang="en-US" sz="1100" dirty="0">
                          <a:effectLst/>
                        </a:rPr>
                        <a:t>Entry</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800"/>
                        </a:spcAft>
                      </a:pPr>
                      <a:r>
                        <a:rPr lang="en-US" sz="1100" dirty="0">
                          <a:effectLst/>
                        </a:rPr>
                        <a:t>ATC clearance</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91666060"/>
                  </a:ext>
                </a:extLst>
              </a:tr>
              <a:tr h="0">
                <a:tc>
                  <a:txBody>
                    <a:bodyPr/>
                    <a:lstStyle/>
                    <a:p>
                      <a:pPr marL="0" marR="0">
                        <a:lnSpc>
                          <a:spcPct val="116000"/>
                        </a:lnSpc>
                        <a:spcAft>
                          <a:spcPts val="800"/>
                        </a:spcAft>
                      </a:pPr>
                      <a:r>
                        <a:rPr lang="en-US" sz="1100" dirty="0">
                          <a:effectLst/>
                        </a:rPr>
                        <a:t>Speed Limits</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800"/>
                        </a:spcAft>
                      </a:pPr>
                      <a:r>
                        <a:rPr lang="en-US" sz="1100" dirty="0">
                          <a:effectLst/>
                        </a:rPr>
                        <a:t>250kts inside, 200kts below shelf</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20183024"/>
                  </a:ext>
                </a:extLst>
              </a:tr>
            </a:tbl>
          </a:graphicData>
        </a:graphic>
      </p:graphicFrame>
      <p:graphicFrame>
        <p:nvGraphicFramePr>
          <p:cNvPr id="4" name="Table 3">
            <a:extLst>
              <a:ext uri="{FF2B5EF4-FFF2-40B4-BE49-F238E27FC236}">
                <a16:creationId xmlns:a16="http://schemas.microsoft.com/office/drawing/2014/main" id="{D4BF993B-395D-C4ED-8687-6EA163F2237E}"/>
              </a:ext>
            </a:extLst>
          </p:cNvPr>
          <p:cNvGraphicFramePr>
            <a:graphicFrameLocks noGrp="1"/>
          </p:cNvGraphicFramePr>
          <p:nvPr>
            <p:extLst>
              <p:ext uri="{D42A27DB-BD31-4B8C-83A1-F6EECF244321}">
                <p14:modId xmlns:p14="http://schemas.microsoft.com/office/powerpoint/2010/main" val="4056131685"/>
              </p:ext>
            </p:extLst>
          </p:nvPr>
        </p:nvGraphicFramePr>
        <p:xfrm>
          <a:off x="124141" y="2506355"/>
          <a:ext cx="6716396" cy="368300"/>
        </p:xfrm>
        <a:graphic>
          <a:graphicData uri="http://schemas.openxmlformats.org/drawingml/2006/table">
            <a:tbl>
              <a:tblPr firstRow="1" bandRow="1">
                <a:tableStyleId>{5C22544A-7EE6-4342-B048-85BDC9FD1C3A}</a:tableStyleId>
              </a:tblPr>
              <a:tblGrid>
                <a:gridCol w="2013674">
                  <a:extLst>
                    <a:ext uri="{9D8B030D-6E8A-4147-A177-3AD203B41FA5}">
                      <a16:colId xmlns:a16="http://schemas.microsoft.com/office/drawing/2014/main" val="2206093675"/>
                    </a:ext>
                  </a:extLst>
                </a:gridCol>
                <a:gridCol w="728284">
                  <a:extLst>
                    <a:ext uri="{9D8B030D-6E8A-4147-A177-3AD203B41FA5}">
                      <a16:colId xmlns:a16="http://schemas.microsoft.com/office/drawing/2014/main" val="3145611534"/>
                    </a:ext>
                  </a:extLst>
                </a:gridCol>
                <a:gridCol w="3974438">
                  <a:extLst>
                    <a:ext uri="{9D8B030D-6E8A-4147-A177-3AD203B41FA5}">
                      <a16:colId xmlns:a16="http://schemas.microsoft.com/office/drawing/2014/main" val="2451349545"/>
                    </a:ext>
                  </a:extLst>
                </a:gridCol>
              </a:tblGrid>
              <a:tr h="0">
                <a:tc>
                  <a:txBody>
                    <a:bodyPr/>
                    <a:lstStyle/>
                    <a:p>
                      <a:pPr marL="0" marR="0">
                        <a:lnSpc>
                          <a:spcPct val="116000"/>
                        </a:lnSpc>
                        <a:spcAft>
                          <a:spcPts val="800"/>
                        </a:spcAft>
                      </a:pPr>
                      <a:r>
                        <a:rPr lang="en-US" sz="1100" dirty="0">
                          <a:effectLst/>
                        </a:rPr>
                        <a:t>Altitude</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6000"/>
                        </a:lnSpc>
                        <a:spcAft>
                          <a:spcPts val="800"/>
                        </a:spcAft>
                      </a:pPr>
                      <a:r>
                        <a:rPr lang="en-US" sz="1100" dirty="0">
                          <a:effectLst/>
                        </a:rPr>
                        <a:t>Flight Vis</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6000"/>
                        </a:lnSpc>
                        <a:spcAft>
                          <a:spcPts val="800"/>
                        </a:spcAft>
                      </a:pPr>
                      <a:r>
                        <a:rPr lang="en-US" sz="1100" dirty="0">
                          <a:effectLst/>
                        </a:rPr>
                        <a:t>Cloud Clearance</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691971"/>
                  </a:ext>
                </a:extLst>
              </a:tr>
              <a:tr h="0">
                <a:tc>
                  <a:txBody>
                    <a:bodyPr/>
                    <a:lstStyle/>
                    <a:p>
                      <a:pPr marL="0" marR="0">
                        <a:lnSpc>
                          <a:spcPct val="116000"/>
                        </a:lnSpc>
                        <a:spcAft>
                          <a:spcPts val="800"/>
                        </a:spcAft>
                      </a:pPr>
                      <a:r>
                        <a:rPr lang="en-US" sz="1100" dirty="0">
                          <a:effectLst/>
                        </a:rPr>
                        <a:t>All</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6000"/>
                        </a:lnSpc>
                        <a:spcAft>
                          <a:spcPts val="800"/>
                        </a:spcAft>
                      </a:pPr>
                      <a:r>
                        <a:rPr lang="en-US" sz="1100" dirty="0">
                          <a:effectLst/>
                        </a:rPr>
                        <a:t>3sm</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6000"/>
                        </a:lnSpc>
                        <a:spcAft>
                          <a:spcPts val="800"/>
                        </a:spcAft>
                      </a:pPr>
                      <a:r>
                        <a:rPr lang="en-US" sz="1100" dirty="0">
                          <a:effectLst/>
                        </a:rPr>
                        <a:t>Clear of clouds</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13187273"/>
                  </a:ext>
                </a:extLst>
              </a:tr>
            </a:tbl>
          </a:graphicData>
        </a:graphic>
      </p:graphicFrame>
      <p:pic>
        <p:nvPicPr>
          <p:cNvPr id="5" name="Picture 4">
            <a:extLst>
              <a:ext uri="{FF2B5EF4-FFF2-40B4-BE49-F238E27FC236}">
                <a16:creationId xmlns:a16="http://schemas.microsoft.com/office/drawing/2014/main" id="{93D6C9B6-12E9-9635-DE07-13868DD25DD5}"/>
              </a:ext>
            </a:extLst>
          </p:cNvPr>
          <p:cNvPicPr>
            <a:picLocks noChangeAspect="1"/>
          </p:cNvPicPr>
          <p:nvPr/>
        </p:nvPicPr>
        <p:blipFill>
          <a:blip r:embed="rId3"/>
          <a:stretch>
            <a:fillRect/>
          </a:stretch>
        </p:blipFill>
        <p:spPr>
          <a:xfrm>
            <a:off x="7027824" y="684180"/>
            <a:ext cx="4939704" cy="5541359"/>
          </a:xfrm>
          <a:prstGeom prst="rect">
            <a:avLst/>
          </a:prstGeom>
        </p:spPr>
      </p:pic>
      <p:pic>
        <p:nvPicPr>
          <p:cNvPr id="6" name="Picture 5">
            <a:extLst>
              <a:ext uri="{FF2B5EF4-FFF2-40B4-BE49-F238E27FC236}">
                <a16:creationId xmlns:a16="http://schemas.microsoft.com/office/drawing/2014/main" id="{773AE2CE-DEE8-E652-F2B3-6593F6B416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712" y="3574815"/>
            <a:ext cx="6429253" cy="2650724"/>
          </a:xfrm>
          <a:prstGeom prst="rect">
            <a:avLst/>
          </a:prstGeom>
        </p:spPr>
      </p:pic>
    </p:spTree>
    <p:extLst>
      <p:ext uri="{BB962C8B-B14F-4D97-AF65-F5344CB8AC3E}">
        <p14:creationId xmlns:p14="http://schemas.microsoft.com/office/powerpoint/2010/main" val="1062042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E3E18-B203-CBEE-D957-CA939869A7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D2F1A7-AE40-15F8-733B-E6974A2698CB}"/>
              </a:ext>
            </a:extLst>
          </p:cNvPr>
          <p:cNvSpPr>
            <a:spLocks noGrp="1"/>
          </p:cNvSpPr>
          <p:nvPr>
            <p:ph type="title"/>
          </p:nvPr>
        </p:nvSpPr>
        <p:spPr/>
        <p:txBody>
          <a:bodyPr>
            <a:normAutofit fontScale="90000"/>
          </a:bodyPr>
          <a:lstStyle/>
          <a:p>
            <a:r>
              <a:rPr lang="en-US" dirty="0"/>
              <a:t>Class C</a:t>
            </a:r>
          </a:p>
        </p:txBody>
      </p:sp>
      <p:pic>
        <p:nvPicPr>
          <p:cNvPr id="6" name="Picture 5">
            <a:extLst>
              <a:ext uri="{FF2B5EF4-FFF2-40B4-BE49-F238E27FC236}">
                <a16:creationId xmlns:a16="http://schemas.microsoft.com/office/drawing/2014/main" id="{2213897A-1267-04BF-1137-58813C125F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712" y="3574815"/>
            <a:ext cx="6429253" cy="2650724"/>
          </a:xfrm>
          <a:prstGeom prst="rect">
            <a:avLst/>
          </a:prstGeom>
        </p:spPr>
      </p:pic>
      <p:graphicFrame>
        <p:nvGraphicFramePr>
          <p:cNvPr id="7" name="Table 6">
            <a:extLst>
              <a:ext uri="{FF2B5EF4-FFF2-40B4-BE49-F238E27FC236}">
                <a16:creationId xmlns:a16="http://schemas.microsoft.com/office/drawing/2014/main" id="{E87B3ACD-D6BC-759B-D8F3-982A415C475B}"/>
              </a:ext>
            </a:extLst>
          </p:cNvPr>
          <p:cNvGraphicFramePr>
            <a:graphicFrameLocks noGrp="1"/>
          </p:cNvGraphicFramePr>
          <p:nvPr>
            <p:extLst>
              <p:ext uri="{D42A27DB-BD31-4B8C-83A1-F6EECF244321}">
                <p14:modId xmlns:p14="http://schemas.microsoft.com/office/powerpoint/2010/main" val="600424827"/>
              </p:ext>
            </p:extLst>
          </p:nvPr>
        </p:nvGraphicFramePr>
        <p:xfrm>
          <a:off x="145999" y="684180"/>
          <a:ext cx="6716395" cy="1423670"/>
        </p:xfrm>
        <a:graphic>
          <a:graphicData uri="http://schemas.openxmlformats.org/drawingml/2006/table">
            <a:tbl>
              <a:tblPr firstCol="1">
                <a:tableStyleId>{5C22544A-7EE6-4342-B048-85BDC9FD1C3A}</a:tableStyleId>
              </a:tblPr>
              <a:tblGrid>
                <a:gridCol w="1311910">
                  <a:extLst>
                    <a:ext uri="{9D8B030D-6E8A-4147-A177-3AD203B41FA5}">
                      <a16:colId xmlns:a16="http://schemas.microsoft.com/office/drawing/2014/main" val="1301667687"/>
                    </a:ext>
                  </a:extLst>
                </a:gridCol>
                <a:gridCol w="5404485">
                  <a:extLst>
                    <a:ext uri="{9D8B030D-6E8A-4147-A177-3AD203B41FA5}">
                      <a16:colId xmlns:a16="http://schemas.microsoft.com/office/drawing/2014/main" val="1145367976"/>
                    </a:ext>
                  </a:extLst>
                </a:gridCol>
              </a:tblGrid>
              <a:tr h="0">
                <a:tc>
                  <a:txBody>
                    <a:bodyPr/>
                    <a:lstStyle/>
                    <a:p>
                      <a:pPr marL="0" marR="0">
                        <a:lnSpc>
                          <a:spcPct val="116000"/>
                        </a:lnSpc>
                        <a:spcAft>
                          <a:spcPts val="800"/>
                        </a:spcAft>
                      </a:pPr>
                      <a:r>
                        <a:rPr lang="en-US" sz="1100" dirty="0">
                          <a:effectLst/>
                        </a:rPr>
                        <a:t>Size and Shape</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800"/>
                        </a:spcAft>
                      </a:pPr>
                      <a:r>
                        <a:rPr lang="en-US" sz="1100" dirty="0">
                          <a:effectLst/>
                        </a:rPr>
                        <a:t>Generally, surface to 4000ft AGL above the primary airport, with a 5nm inner core from surface to 4000ft AGL, and a 10nm outer shelf from 1200ft to 4000ft AGL above the primary airport; also has a 20nm uncharted ring.</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57461494"/>
                  </a:ext>
                </a:extLst>
              </a:tr>
              <a:tr h="0">
                <a:tc>
                  <a:txBody>
                    <a:bodyPr/>
                    <a:lstStyle/>
                    <a:p>
                      <a:pPr marL="0" marR="0">
                        <a:lnSpc>
                          <a:spcPct val="116000"/>
                        </a:lnSpc>
                        <a:spcAft>
                          <a:spcPts val="800"/>
                        </a:spcAft>
                      </a:pPr>
                      <a:r>
                        <a:rPr lang="en-US" sz="1100" dirty="0">
                          <a:effectLst/>
                        </a:rPr>
                        <a:t>Chart Depiction</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800"/>
                        </a:spcAft>
                      </a:pPr>
                      <a:r>
                        <a:rPr lang="en-US" sz="1100" dirty="0">
                          <a:effectLst/>
                        </a:rPr>
                        <a:t>Solid magenta line</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77773839"/>
                  </a:ext>
                </a:extLst>
              </a:tr>
              <a:tr h="0">
                <a:tc>
                  <a:txBody>
                    <a:bodyPr/>
                    <a:lstStyle/>
                    <a:p>
                      <a:pPr marL="0" marR="0">
                        <a:lnSpc>
                          <a:spcPct val="116000"/>
                        </a:lnSpc>
                        <a:spcAft>
                          <a:spcPts val="800"/>
                        </a:spcAft>
                      </a:pPr>
                      <a:r>
                        <a:rPr lang="en-US" sz="1100" dirty="0">
                          <a:effectLst/>
                        </a:rPr>
                        <a:t>Pilot </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800"/>
                        </a:spcAft>
                      </a:pPr>
                      <a:r>
                        <a:rPr lang="en-US" sz="1100" dirty="0">
                          <a:effectLst/>
                        </a:rPr>
                        <a:t>No specific requirements</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55320666"/>
                  </a:ext>
                </a:extLst>
              </a:tr>
              <a:tr h="0">
                <a:tc>
                  <a:txBody>
                    <a:bodyPr/>
                    <a:lstStyle/>
                    <a:p>
                      <a:pPr marL="0" marR="0">
                        <a:lnSpc>
                          <a:spcPct val="116000"/>
                        </a:lnSpc>
                        <a:spcAft>
                          <a:spcPts val="800"/>
                        </a:spcAft>
                      </a:pPr>
                      <a:r>
                        <a:rPr lang="en-US" sz="1100" dirty="0">
                          <a:effectLst/>
                        </a:rPr>
                        <a:t>Equipment </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800"/>
                        </a:spcAft>
                      </a:pPr>
                      <a:r>
                        <a:rPr lang="en-US" sz="1100" dirty="0">
                          <a:effectLst/>
                        </a:rPr>
                        <a:t>Two-ray radio, altitude encoding transponder, ADS-B out</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60856072"/>
                  </a:ext>
                </a:extLst>
              </a:tr>
              <a:tr h="0">
                <a:tc>
                  <a:txBody>
                    <a:bodyPr/>
                    <a:lstStyle/>
                    <a:p>
                      <a:pPr marL="0" marR="0">
                        <a:lnSpc>
                          <a:spcPct val="116000"/>
                        </a:lnSpc>
                        <a:spcAft>
                          <a:spcPts val="800"/>
                        </a:spcAft>
                      </a:pPr>
                      <a:r>
                        <a:rPr lang="en-US" sz="1100" dirty="0">
                          <a:effectLst/>
                        </a:rPr>
                        <a:t>Entry</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800"/>
                        </a:spcAft>
                      </a:pPr>
                      <a:r>
                        <a:rPr lang="en-US" sz="1100" dirty="0">
                          <a:effectLst/>
                        </a:rPr>
                        <a:t>Two-way communication</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34110823"/>
                  </a:ext>
                </a:extLst>
              </a:tr>
              <a:tr h="0">
                <a:tc>
                  <a:txBody>
                    <a:bodyPr/>
                    <a:lstStyle/>
                    <a:p>
                      <a:pPr marL="0" marR="0">
                        <a:lnSpc>
                          <a:spcPct val="116000"/>
                        </a:lnSpc>
                        <a:spcAft>
                          <a:spcPts val="800"/>
                        </a:spcAft>
                      </a:pPr>
                      <a:r>
                        <a:rPr lang="en-US" sz="1100" dirty="0">
                          <a:effectLst/>
                        </a:rPr>
                        <a:t>Speed Limits</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800"/>
                        </a:spcAft>
                      </a:pPr>
                      <a:r>
                        <a:rPr lang="en-US" sz="1100" dirty="0">
                          <a:effectLst/>
                        </a:rPr>
                        <a:t>200kts &lt;=2500ft AGL and within 4nm of primary airport; No supersonic</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97608579"/>
                  </a:ext>
                </a:extLst>
              </a:tr>
            </a:tbl>
          </a:graphicData>
        </a:graphic>
      </p:graphicFrame>
      <p:graphicFrame>
        <p:nvGraphicFramePr>
          <p:cNvPr id="8" name="Table 7">
            <a:extLst>
              <a:ext uri="{FF2B5EF4-FFF2-40B4-BE49-F238E27FC236}">
                <a16:creationId xmlns:a16="http://schemas.microsoft.com/office/drawing/2014/main" id="{3F88BF4E-BCCD-08AC-0EB0-D6177AD695F2}"/>
              </a:ext>
            </a:extLst>
          </p:cNvPr>
          <p:cNvGraphicFramePr>
            <a:graphicFrameLocks noGrp="1"/>
          </p:cNvGraphicFramePr>
          <p:nvPr>
            <p:extLst>
              <p:ext uri="{D42A27DB-BD31-4B8C-83A1-F6EECF244321}">
                <p14:modId xmlns:p14="http://schemas.microsoft.com/office/powerpoint/2010/main" val="4102438095"/>
              </p:ext>
            </p:extLst>
          </p:nvPr>
        </p:nvGraphicFramePr>
        <p:xfrm>
          <a:off x="145999" y="2506353"/>
          <a:ext cx="6716396" cy="368300"/>
        </p:xfrm>
        <a:graphic>
          <a:graphicData uri="http://schemas.openxmlformats.org/drawingml/2006/table">
            <a:tbl>
              <a:tblPr firstRow="1" bandRow="1">
                <a:tableStyleId>{5C22544A-7EE6-4342-B048-85BDC9FD1C3A}</a:tableStyleId>
              </a:tblPr>
              <a:tblGrid>
                <a:gridCol w="2013674">
                  <a:extLst>
                    <a:ext uri="{9D8B030D-6E8A-4147-A177-3AD203B41FA5}">
                      <a16:colId xmlns:a16="http://schemas.microsoft.com/office/drawing/2014/main" val="542131594"/>
                    </a:ext>
                  </a:extLst>
                </a:gridCol>
                <a:gridCol w="728284">
                  <a:extLst>
                    <a:ext uri="{9D8B030D-6E8A-4147-A177-3AD203B41FA5}">
                      <a16:colId xmlns:a16="http://schemas.microsoft.com/office/drawing/2014/main" val="1924250999"/>
                    </a:ext>
                  </a:extLst>
                </a:gridCol>
                <a:gridCol w="3974438">
                  <a:extLst>
                    <a:ext uri="{9D8B030D-6E8A-4147-A177-3AD203B41FA5}">
                      <a16:colId xmlns:a16="http://schemas.microsoft.com/office/drawing/2014/main" val="132931849"/>
                    </a:ext>
                  </a:extLst>
                </a:gridCol>
              </a:tblGrid>
              <a:tr h="0">
                <a:tc>
                  <a:txBody>
                    <a:bodyPr/>
                    <a:lstStyle/>
                    <a:p>
                      <a:pPr marL="0" marR="0">
                        <a:lnSpc>
                          <a:spcPct val="116000"/>
                        </a:lnSpc>
                        <a:spcAft>
                          <a:spcPts val="800"/>
                        </a:spcAft>
                      </a:pPr>
                      <a:r>
                        <a:rPr lang="en-US" sz="1100" dirty="0">
                          <a:effectLst/>
                        </a:rPr>
                        <a:t>Altitude</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6000"/>
                        </a:lnSpc>
                        <a:spcAft>
                          <a:spcPts val="800"/>
                        </a:spcAft>
                      </a:pPr>
                      <a:r>
                        <a:rPr lang="en-US" sz="1100" dirty="0">
                          <a:effectLst/>
                        </a:rPr>
                        <a:t>Flight Vis</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6000"/>
                        </a:lnSpc>
                        <a:spcAft>
                          <a:spcPts val="800"/>
                        </a:spcAft>
                      </a:pPr>
                      <a:r>
                        <a:rPr lang="en-US" sz="1100" dirty="0">
                          <a:effectLst/>
                        </a:rPr>
                        <a:t>Cloud Clearance</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30294339"/>
                  </a:ext>
                </a:extLst>
              </a:tr>
              <a:tr h="0">
                <a:tc>
                  <a:txBody>
                    <a:bodyPr/>
                    <a:lstStyle/>
                    <a:p>
                      <a:pPr marL="0" marR="0">
                        <a:lnSpc>
                          <a:spcPct val="116000"/>
                        </a:lnSpc>
                        <a:spcAft>
                          <a:spcPts val="800"/>
                        </a:spcAft>
                      </a:pPr>
                      <a:r>
                        <a:rPr lang="en-US" sz="1100" dirty="0">
                          <a:effectLst/>
                        </a:rPr>
                        <a:t>All</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6000"/>
                        </a:lnSpc>
                        <a:spcAft>
                          <a:spcPts val="800"/>
                        </a:spcAft>
                      </a:pPr>
                      <a:r>
                        <a:rPr lang="en-US" sz="1100" dirty="0">
                          <a:effectLst/>
                        </a:rPr>
                        <a:t>3sm</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6000"/>
                        </a:lnSpc>
                        <a:spcAft>
                          <a:spcPts val="800"/>
                        </a:spcAft>
                      </a:pPr>
                      <a:r>
                        <a:rPr lang="en-US" sz="1100" dirty="0">
                          <a:effectLst/>
                        </a:rPr>
                        <a:t>1000ft above / 500ft below / 2000ft horizontal</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13203672"/>
                  </a:ext>
                </a:extLst>
              </a:tr>
            </a:tbl>
          </a:graphicData>
        </a:graphic>
      </p:graphicFrame>
      <p:pic>
        <p:nvPicPr>
          <p:cNvPr id="11" name="Picture 10">
            <a:extLst>
              <a:ext uri="{FF2B5EF4-FFF2-40B4-BE49-F238E27FC236}">
                <a16:creationId xmlns:a16="http://schemas.microsoft.com/office/drawing/2014/main" id="{F12099DD-6D67-85DB-2CBE-0D8889D6B806}"/>
              </a:ext>
            </a:extLst>
          </p:cNvPr>
          <p:cNvPicPr>
            <a:picLocks noChangeAspect="1"/>
          </p:cNvPicPr>
          <p:nvPr/>
        </p:nvPicPr>
        <p:blipFill>
          <a:blip r:embed="rId4"/>
          <a:stretch>
            <a:fillRect/>
          </a:stretch>
        </p:blipFill>
        <p:spPr>
          <a:xfrm>
            <a:off x="6946251" y="684180"/>
            <a:ext cx="4978038" cy="3613500"/>
          </a:xfrm>
          <a:prstGeom prst="rect">
            <a:avLst/>
          </a:prstGeom>
        </p:spPr>
      </p:pic>
    </p:spTree>
    <p:extLst>
      <p:ext uri="{BB962C8B-B14F-4D97-AF65-F5344CB8AC3E}">
        <p14:creationId xmlns:p14="http://schemas.microsoft.com/office/powerpoint/2010/main" val="994198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E66EC-9328-2BED-D31E-01A578FE15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177E95-AE5E-D91F-BBCA-40C92B196237}"/>
              </a:ext>
            </a:extLst>
          </p:cNvPr>
          <p:cNvSpPr>
            <a:spLocks noGrp="1"/>
          </p:cNvSpPr>
          <p:nvPr>
            <p:ph type="title"/>
          </p:nvPr>
        </p:nvSpPr>
        <p:spPr/>
        <p:txBody>
          <a:bodyPr>
            <a:normAutofit fontScale="90000"/>
          </a:bodyPr>
          <a:lstStyle/>
          <a:p>
            <a:r>
              <a:rPr lang="en-US" dirty="0"/>
              <a:t>Class D</a:t>
            </a:r>
          </a:p>
        </p:txBody>
      </p:sp>
      <p:pic>
        <p:nvPicPr>
          <p:cNvPr id="6" name="Picture 5">
            <a:extLst>
              <a:ext uri="{FF2B5EF4-FFF2-40B4-BE49-F238E27FC236}">
                <a16:creationId xmlns:a16="http://schemas.microsoft.com/office/drawing/2014/main" id="{55C12FA6-6B34-E0D6-71C5-58DF5EE948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712" y="3574815"/>
            <a:ext cx="6429253" cy="2650724"/>
          </a:xfrm>
          <a:prstGeom prst="rect">
            <a:avLst/>
          </a:prstGeom>
        </p:spPr>
      </p:pic>
      <p:graphicFrame>
        <p:nvGraphicFramePr>
          <p:cNvPr id="8" name="Table 7">
            <a:extLst>
              <a:ext uri="{FF2B5EF4-FFF2-40B4-BE49-F238E27FC236}">
                <a16:creationId xmlns:a16="http://schemas.microsoft.com/office/drawing/2014/main" id="{5C29DE01-D951-D8FD-2BD9-ACF0E24A404D}"/>
              </a:ext>
            </a:extLst>
          </p:cNvPr>
          <p:cNvGraphicFramePr>
            <a:graphicFrameLocks noGrp="1"/>
          </p:cNvGraphicFramePr>
          <p:nvPr>
            <p:extLst>
              <p:ext uri="{D42A27DB-BD31-4B8C-83A1-F6EECF244321}">
                <p14:modId xmlns:p14="http://schemas.microsoft.com/office/powerpoint/2010/main" val="2342492493"/>
              </p:ext>
            </p:extLst>
          </p:nvPr>
        </p:nvGraphicFramePr>
        <p:xfrm>
          <a:off x="146000" y="2125802"/>
          <a:ext cx="6716396" cy="366903"/>
        </p:xfrm>
        <a:graphic>
          <a:graphicData uri="http://schemas.openxmlformats.org/drawingml/2006/table">
            <a:tbl>
              <a:tblPr firstRow="1" bandRow="1">
                <a:tableStyleId>{5C22544A-7EE6-4342-B048-85BDC9FD1C3A}</a:tableStyleId>
              </a:tblPr>
              <a:tblGrid>
                <a:gridCol w="2013674">
                  <a:extLst>
                    <a:ext uri="{9D8B030D-6E8A-4147-A177-3AD203B41FA5}">
                      <a16:colId xmlns:a16="http://schemas.microsoft.com/office/drawing/2014/main" val="542131594"/>
                    </a:ext>
                  </a:extLst>
                </a:gridCol>
                <a:gridCol w="728284">
                  <a:extLst>
                    <a:ext uri="{9D8B030D-6E8A-4147-A177-3AD203B41FA5}">
                      <a16:colId xmlns:a16="http://schemas.microsoft.com/office/drawing/2014/main" val="1924250999"/>
                    </a:ext>
                  </a:extLst>
                </a:gridCol>
                <a:gridCol w="3974438">
                  <a:extLst>
                    <a:ext uri="{9D8B030D-6E8A-4147-A177-3AD203B41FA5}">
                      <a16:colId xmlns:a16="http://schemas.microsoft.com/office/drawing/2014/main" val="132931849"/>
                    </a:ext>
                  </a:extLst>
                </a:gridCol>
              </a:tblGrid>
              <a:tr h="0">
                <a:tc>
                  <a:txBody>
                    <a:bodyPr/>
                    <a:lstStyle/>
                    <a:p>
                      <a:pPr marL="0" marR="0">
                        <a:lnSpc>
                          <a:spcPct val="116000"/>
                        </a:lnSpc>
                        <a:spcAft>
                          <a:spcPts val="800"/>
                        </a:spcAft>
                      </a:pPr>
                      <a:r>
                        <a:rPr lang="en-US" sz="1100" dirty="0">
                          <a:effectLst/>
                        </a:rPr>
                        <a:t>Altitude</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6000"/>
                        </a:lnSpc>
                        <a:spcAft>
                          <a:spcPts val="800"/>
                        </a:spcAft>
                      </a:pPr>
                      <a:r>
                        <a:rPr lang="en-US" sz="1100">
                          <a:effectLst/>
                        </a:rPr>
                        <a:t>Flight Vis</a:t>
                      </a:r>
                      <a:endParaRPr lang="en-US" sz="1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6000"/>
                        </a:lnSpc>
                        <a:spcAft>
                          <a:spcPts val="800"/>
                        </a:spcAft>
                      </a:pPr>
                      <a:r>
                        <a:rPr lang="en-US" sz="1100" dirty="0">
                          <a:effectLst/>
                        </a:rPr>
                        <a:t>Cloud Clearance</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30294339"/>
                  </a:ext>
                </a:extLst>
              </a:tr>
              <a:tr h="0">
                <a:tc>
                  <a:txBody>
                    <a:bodyPr/>
                    <a:lstStyle/>
                    <a:p>
                      <a:pPr marL="0" marR="0">
                        <a:lnSpc>
                          <a:spcPct val="116000"/>
                        </a:lnSpc>
                        <a:spcAft>
                          <a:spcPts val="800"/>
                        </a:spcAft>
                      </a:pPr>
                      <a:r>
                        <a:rPr lang="en-US" sz="1100">
                          <a:effectLst/>
                          <a:latin typeface="+mn-lt"/>
                          <a:ea typeface="Times New Roman" panose="02020603050405020304" pitchFamily="18" charset="0"/>
                          <a:cs typeface="Times New Roman" panose="02020603050405020304" pitchFamily="18" charset="0"/>
                        </a:rPr>
                        <a:t>All</a:t>
                      </a:r>
                    </a:p>
                  </a:txBody>
                  <a:tcPr marL="68580" marR="68580" marT="0" marB="0"/>
                </a:tc>
                <a:tc>
                  <a:txBody>
                    <a:bodyPr/>
                    <a:lstStyle/>
                    <a:p>
                      <a:pPr marL="0" marR="0">
                        <a:lnSpc>
                          <a:spcPct val="116000"/>
                        </a:lnSpc>
                        <a:spcAft>
                          <a:spcPts val="800"/>
                        </a:spcAft>
                      </a:pPr>
                      <a:r>
                        <a:rPr lang="en-US" sz="1100" dirty="0">
                          <a:effectLst/>
                          <a:latin typeface="+mn-lt"/>
                          <a:ea typeface="Times New Roman" panose="02020603050405020304" pitchFamily="18" charset="0"/>
                          <a:cs typeface="Times New Roman" panose="02020603050405020304" pitchFamily="18" charset="0"/>
                        </a:rPr>
                        <a:t>3sm</a:t>
                      </a:r>
                    </a:p>
                  </a:txBody>
                  <a:tcPr marL="68580" marR="68580" marT="0" marB="0"/>
                </a:tc>
                <a:tc>
                  <a:txBody>
                    <a:bodyPr/>
                    <a:lstStyle/>
                    <a:p>
                      <a:pPr marL="0" marR="0">
                        <a:lnSpc>
                          <a:spcPct val="116000"/>
                        </a:lnSpc>
                        <a:spcAft>
                          <a:spcPts val="800"/>
                        </a:spcAft>
                      </a:pPr>
                      <a:r>
                        <a:rPr lang="en-US" sz="1100" dirty="0">
                          <a:effectLst/>
                          <a:latin typeface="+mn-lt"/>
                          <a:ea typeface="Times New Roman" panose="02020603050405020304" pitchFamily="18" charset="0"/>
                          <a:cs typeface="Times New Roman" panose="02020603050405020304" pitchFamily="18" charset="0"/>
                        </a:rPr>
                        <a:t>1000ft above / 500ft below / 2000ft horizontal</a:t>
                      </a:r>
                    </a:p>
                  </a:txBody>
                  <a:tcPr marL="68580" marR="68580" marT="0" marB="0"/>
                </a:tc>
                <a:extLst>
                  <a:ext uri="{0D108BD9-81ED-4DB2-BD59-A6C34878D82A}">
                    <a16:rowId xmlns:a16="http://schemas.microsoft.com/office/drawing/2014/main" val="1813203672"/>
                  </a:ext>
                </a:extLst>
              </a:tr>
            </a:tbl>
          </a:graphicData>
        </a:graphic>
      </p:graphicFrame>
      <p:pic>
        <p:nvPicPr>
          <p:cNvPr id="3" name="Picture 2">
            <a:extLst>
              <a:ext uri="{FF2B5EF4-FFF2-40B4-BE49-F238E27FC236}">
                <a16:creationId xmlns:a16="http://schemas.microsoft.com/office/drawing/2014/main" id="{8D5D9FEA-9361-F990-77E8-FF95B6E11C81}"/>
              </a:ext>
            </a:extLst>
          </p:cNvPr>
          <p:cNvPicPr>
            <a:picLocks noChangeAspect="1"/>
          </p:cNvPicPr>
          <p:nvPr/>
        </p:nvPicPr>
        <p:blipFill>
          <a:blip r:embed="rId4"/>
          <a:stretch>
            <a:fillRect/>
          </a:stretch>
        </p:blipFill>
        <p:spPr>
          <a:xfrm>
            <a:off x="7137082" y="684180"/>
            <a:ext cx="4714875" cy="4780280"/>
          </a:xfrm>
          <a:prstGeom prst="rect">
            <a:avLst/>
          </a:prstGeom>
        </p:spPr>
      </p:pic>
      <p:graphicFrame>
        <p:nvGraphicFramePr>
          <p:cNvPr id="4" name="Table 3">
            <a:extLst>
              <a:ext uri="{FF2B5EF4-FFF2-40B4-BE49-F238E27FC236}">
                <a16:creationId xmlns:a16="http://schemas.microsoft.com/office/drawing/2014/main" id="{86689368-8602-BCBE-E5D7-73559A06E538}"/>
              </a:ext>
            </a:extLst>
          </p:cNvPr>
          <p:cNvGraphicFramePr>
            <a:graphicFrameLocks noGrp="1"/>
          </p:cNvGraphicFramePr>
          <p:nvPr>
            <p:extLst>
              <p:ext uri="{D42A27DB-BD31-4B8C-83A1-F6EECF244321}">
                <p14:modId xmlns:p14="http://schemas.microsoft.com/office/powerpoint/2010/main" val="10493974"/>
              </p:ext>
            </p:extLst>
          </p:nvPr>
        </p:nvGraphicFramePr>
        <p:xfrm>
          <a:off x="124140" y="639903"/>
          <a:ext cx="6716395" cy="1256030"/>
        </p:xfrm>
        <a:graphic>
          <a:graphicData uri="http://schemas.openxmlformats.org/drawingml/2006/table">
            <a:tbl>
              <a:tblPr firstCol="1" bandRow="1">
                <a:tableStyleId>{5C22544A-7EE6-4342-B048-85BDC9FD1C3A}</a:tableStyleId>
              </a:tblPr>
              <a:tblGrid>
                <a:gridCol w="1311910">
                  <a:extLst>
                    <a:ext uri="{9D8B030D-6E8A-4147-A177-3AD203B41FA5}">
                      <a16:colId xmlns:a16="http://schemas.microsoft.com/office/drawing/2014/main" val="3818897758"/>
                    </a:ext>
                  </a:extLst>
                </a:gridCol>
                <a:gridCol w="5404485">
                  <a:extLst>
                    <a:ext uri="{9D8B030D-6E8A-4147-A177-3AD203B41FA5}">
                      <a16:colId xmlns:a16="http://schemas.microsoft.com/office/drawing/2014/main" val="1839343272"/>
                    </a:ext>
                  </a:extLst>
                </a:gridCol>
              </a:tblGrid>
              <a:tr h="0">
                <a:tc>
                  <a:txBody>
                    <a:bodyPr/>
                    <a:lstStyle/>
                    <a:p>
                      <a:pPr marL="0" marR="0">
                        <a:lnSpc>
                          <a:spcPct val="116000"/>
                        </a:lnSpc>
                        <a:spcAft>
                          <a:spcPts val="800"/>
                        </a:spcAft>
                      </a:pPr>
                      <a:r>
                        <a:rPr lang="en-US" sz="1100">
                          <a:effectLst/>
                        </a:rPr>
                        <a:t>Size and Shape</a:t>
                      </a:r>
                      <a:endParaRPr lang="en-US" sz="1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800"/>
                        </a:spcAft>
                      </a:pPr>
                      <a:r>
                        <a:rPr lang="en-US" sz="1100" dirty="0">
                          <a:effectLst/>
                        </a:rPr>
                        <a:t>Generally, surface to 2500ft AGL above the primary airport. May be part time, in which case it generally reverts to Class E.</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94373619"/>
                  </a:ext>
                </a:extLst>
              </a:tr>
              <a:tr h="0">
                <a:tc>
                  <a:txBody>
                    <a:bodyPr/>
                    <a:lstStyle/>
                    <a:p>
                      <a:pPr marL="0" marR="0">
                        <a:lnSpc>
                          <a:spcPct val="116000"/>
                        </a:lnSpc>
                        <a:spcAft>
                          <a:spcPts val="800"/>
                        </a:spcAft>
                      </a:pPr>
                      <a:r>
                        <a:rPr lang="en-US" sz="1100">
                          <a:effectLst/>
                        </a:rPr>
                        <a:t>Chart Depiction</a:t>
                      </a:r>
                      <a:endParaRPr lang="en-US" sz="1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800"/>
                        </a:spcAft>
                      </a:pPr>
                      <a:r>
                        <a:rPr lang="en-US" sz="1100">
                          <a:effectLst/>
                        </a:rPr>
                        <a:t>Dashed blue line</a:t>
                      </a:r>
                      <a:endParaRPr lang="en-US" sz="1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77463452"/>
                  </a:ext>
                </a:extLst>
              </a:tr>
              <a:tr h="0">
                <a:tc>
                  <a:txBody>
                    <a:bodyPr/>
                    <a:lstStyle/>
                    <a:p>
                      <a:pPr marL="0" marR="0">
                        <a:lnSpc>
                          <a:spcPct val="116000"/>
                        </a:lnSpc>
                        <a:spcAft>
                          <a:spcPts val="800"/>
                        </a:spcAft>
                      </a:pPr>
                      <a:r>
                        <a:rPr lang="en-US" sz="1100">
                          <a:effectLst/>
                        </a:rPr>
                        <a:t>Pilot </a:t>
                      </a:r>
                      <a:endParaRPr lang="en-US" sz="1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800"/>
                        </a:spcAft>
                      </a:pPr>
                      <a:r>
                        <a:rPr lang="en-US" sz="1100" dirty="0">
                          <a:effectLst/>
                        </a:rPr>
                        <a:t>No specific requirements</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06455228"/>
                  </a:ext>
                </a:extLst>
              </a:tr>
              <a:tr h="0">
                <a:tc>
                  <a:txBody>
                    <a:bodyPr/>
                    <a:lstStyle/>
                    <a:p>
                      <a:pPr marL="0" marR="0">
                        <a:lnSpc>
                          <a:spcPct val="116000"/>
                        </a:lnSpc>
                        <a:spcAft>
                          <a:spcPts val="800"/>
                        </a:spcAft>
                      </a:pPr>
                      <a:r>
                        <a:rPr lang="en-US" sz="1100">
                          <a:effectLst/>
                        </a:rPr>
                        <a:t>Equipment </a:t>
                      </a:r>
                      <a:endParaRPr lang="en-US" sz="1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800"/>
                        </a:spcAft>
                      </a:pPr>
                      <a:r>
                        <a:rPr lang="en-US" sz="1100" dirty="0">
                          <a:effectLst/>
                        </a:rPr>
                        <a:t>Two-ray radio</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73278718"/>
                  </a:ext>
                </a:extLst>
              </a:tr>
              <a:tr h="0">
                <a:tc>
                  <a:txBody>
                    <a:bodyPr/>
                    <a:lstStyle/>
                    <a:p>
                      <a:pPr marL="0" marR="0">
                        <a:lnSpc>
                          <a:spcPct val="116000"/>
                        </a:lnSpc>
                        <a:spcAft>
                          <a:spcPts val="800"/>
                        </a:spcAft>
                      </a:pPr>
                      <a:r>
                        <a:rPr lang="en-US" sz="1100">
                          <a:effectLst/>
                        </a:rPr>
                        <a:t>Entry</a:t>
                      </a:r>
                      <a:endParaRPr lang="en-US" sz="1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800"/>
                        </a:spcAft>
                      </a:pPr>
                      <a:r>
                        <a:rPr lang="en-US" sz="1100" dirty="0">
                          <a:effectLst/>
                        </a:rPr>
                        <a:t>Two-way communication</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39409719"/>
                  </a:ext>
                </a:extLst>
              </a:tr>
              <a:tr h="0">
                <a:tc>
                  <a:txBody>
                    <a:bodyPr/>
                    <a:lstStyle/>
                    <a:p>
                      <a:pPr marL="0" marR="0">
                        <a:lnSpc>
                          <a:spcPct val="116000"/>
                        </a:lnSpc>
                        <a:spcAft>
                          <a:spcPts val="800"/>
                        </a:spcAft>
                      </a:pPr>
                      <a:r>
                        <a:rPr lang="en-US" sz="1100">
                          <a:effectLst/>
                        </a:rPr>
                        <a:t>Speed Limits</a:t>
                      </a:r>
                      <a:endParaRPr lang="en-US" sz="1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800"/>
                        </a:spcAft>
                      </a:pPr>
                      <a:r>
                        <a:rPr lang="en-US" sz="1100" dirty="0">
                          <a:effectLst/>
                        </a:rPr>
                        <a:t>200kts &lt;=2500ft AGL and within 4nm of primary airport; No supersonic</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35425821"/>
                  </a:ext>
                </a:extLst>
              </a:tr>
            </a:tbl>
          </a:graphicData>
        </a:graphic>
      </p:graphicFrame>
    </p:spTree>
    <p:extLst>
      <p:ext uri="{BB962C8B-B14F-4D97-AF65-F5344CB8AC3E}">
        <p14:creationId xmlns:p14="http://schemas.microsoft.com/office/powerpoint/2010/main" val="1844104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3C62A-7C41-B39D-0117-040E7ED360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0F47D2-142A-693F-5A5A-A5862A36C971}"/>
              </a:ext>
            </a:extLst>
          </p:cNvPr>
          <p:cNvSpPr>
            <a:spLocks noGrp="1"/>
          </p:cNvSpPr>
          <p:nvPr>
            <p:ph type="title"/>
          </p:nvPr>
        </p:nvSpPr>
        <p:spPr/>
        <p:txBody>
          <a:bodyPr>
            <a:normAutofit fontScale="90000"/>
          </a:bodyPr>
          <a:lstStyle/>
          <a:p>
            <a:r>
              <a:rPr lang="en-US" dirty="0"/>
              <a:t>Class E</a:t>
            </a:r>
          </a:p>
        </p:txBody>
      </p:sp>
      <p:pic>
        <p:nvPicPr>
          <p:cNvPr id="6" name="Picture 5">
            <a:extLst>
              <a:ext uri="{FF2B5EF4-FFF2-40B4-BE49-F238E27FC236}">
                <a16:creationId xmlns:a16="http://schemas.microsoft.com/office/drawing/2014/main" id="{EB20ED1C-377B-41BB-34DF-754512E2C8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70" y="3754519"/>
            <a:ext cx="6429253" cy="2650724"/>
          </a:xfrm>
          <a:prstGeom prst="rect">
            <a:avLst/>
          </a:prstGeom>
        </p:spPr>
      </p:pic>
      <p:graphicFrame>
        <p:nvGraphicFramePr>
          <p:cNvPr id="4" name="Table 3">
            <a:extLst>
              <a:ext uri="{FF2B5EF4-FFF2-40B4-BE49-F238E27FC236}">
                <a16:creationId xmlns:a16="http://schemas.microsoft.com/office/drawing/2014/main" id="{8A8DBD86-AD61-DC1D-858A-987D48800FB7}"/>
              </a:ext>
            </a:extLst>
          </p:cNvPr>
          <p:cNvGraphicFramePr>
            <a:graphicFrameLocks noGrp="1"/>
          </p:cNvGraphicFramePr>
          <p:nvPr>
            <p:extLst>
              <p:ext uri="{D42A27DB-BD31-4B8C-83A1-F6EECF244321}">
                <p14:modId xmlns:p14="http://schemas.microsoft.com/office/powerpoint/2010/main" val="1480692399"/>
              </p:ext>
            </p:extLst>
          </p:nvPr>
        </p:nvGraphicFramePr>
        <p:xfrm>
          <a:off x="146000" y="684180"/>
          <a:ext cx="6716395" cy="2057019"/>
        </p:xfrm>
        <a:graphic>
          <a:graphicData uri="http://schemas.openxmlformats.org/drawingml/2006/table">
            <a:tbl>
              <a:tblPr firstCol="1">
                <a:tableStyleId>{5C22544A-7EE6-4342-B048-85BDC9FD1C3A}</a:tableStyleId>
              </a:tblPr>
              <a:tblGrid>
                <a:gridCol w="1311910">
                  <a:extLst>
                    <a:ext uri="{9D8B030D-6E8A-4147-A177-3AD203B41FA5}">
                      <a16:colId xmlns:a16="http://schemas.microsoft.com/office/drawing/2014/main" val="2819700160"/>
                    </a:ext>
                  </a:extLst>
                </a:gridCol>
                <a:gridCol w="5404485">
                  <a:extLst>
                    <a:ext uri="{9D8B030D-6E8A-4147-A177-3AD203B41FA5}">
                      <a16:colId xmlns:a16="http://schemas.microsoft.com/office/drawing/2014/main" val="907309560"/>
                    </a:ext>
                  </a:extLst>
                </a:gridCol>
              </a:tblGrid>
              <a:tr h="0">
                <a:tc>
                  <a:txBody>
                    <a:bodyPr/>
                    <a:lstStyle/>
                    <a:p>
                      <a:pPr marL="0" marR="0">
                        <a:lnSpc>
                          <a:spcPct val="116000"/>
                        </a:lnSpc>
                        <a:spcAft>
                          <a:spcPts val="800"/>
                        </a:spcAft>
                      </a:pPr>
                      <a:r>
                        <a:rPr lang="en-US" sz="1100" dirty="0">
                          <a:effectLst/>
                          <a:latin typeface="+mn-lt"/>
                        </a:rPr>
                        <a:t>Size and Shape</a:t>
                      </a:r>
                      <a:endParaRPr lang="en-US" sz="1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0"/>
                        </a:spcAft>
                      </a:pPr>
                      <a:r>
                        <a:rPr lang="en-US" sz="1100" dirty="0">
                          <a:effectLst/>
                          <a:latin typeface="+mn-lt"/>
                          <a:ea typeface="Times New Roman" panose="02020603050405020304" pitchFamily="18" charset="0"/>
                          <a:cs typeface="Times New Roman" panose="02020603050405020304" pitchFamily="18" charset="0"/>
                        </a:rPr>
                        <a:t>All controlled airspace that is not Class A, B, C, or D; E = everywhere else. Unless otherwise depicted, begins at 14,500ft MSL and extends up to but not including FL180, then again at FL600. In all practicality, it usually starts at 1200ft AGL, with a few exceptions (e.g. </a:t>
                      </a:r>
                      <a:r>
                        <a:rPr lang="en-US" sz="1100" u="sng" dirty="0">
                          <a:solidFill>
                            <a:srgbClr val="467886"/>
                          </a:solidFill>
                          <a:effectLst/>
                          <a:latin typeface="+mn-lt"/>
                          <a:ea typeface="Times New Roman" panose="02020603050405020304" pitchFamily="18" charset="0"/>
                          <a:cs typeface="Times New Roman" panose="02020603050405020304" pitchFamily="18" charset="0"/>
                          <a:hlinkClick r:id="rId4"/>
                        </a:rPr>
                        <a:t>Big Bend</a:t>
                      </a:r>
                      <a:r>
                        <a:rPr lang="en-US" sz="1100" dirty="0">
                          <a:effectLst/>
                          <a:latin typeface="+mn-lt"/>
                          <a:ea typeface="Times New Roman" panose="02020603050405020304" pitchFamily="18" charset="0"/>
                          <a:cs typeface="Times New Roman" panose="02020603050405020304" pitchFamily="18" charset="0"/>
                        </a:rPr>
                        <a:t>, </a:t>
                      </a:r>
                      <a:r>
                        <a:rPr lang="en-US" sz="1100" u="sng" dirty="0">
                          <a:solidFill>
                            <a:srgbClr val="467886"/>
                          </a:solidFill>
                          <a:effectLst/>
                          <a:latin typeface="+mn-lt"/>
                          <a:ea typeface="Times New Roman" panose="02020603050405020304" pitchFamily="18" charset="0"/>
                          <a:cs typeface="Times New Roman" panose="02020603050405020304" pitchFamily="18" charset="0"/>
                          <a:hlinkClick r:id="rId5"/>
                        </a:rPr>
                        <a:t>Alaska</a:t>
                      </a:r>
                      <a:r>
                        <a:rPr lang="en-US" sz="1100" dirty="0">
                          <a:effectLst/>
                          <a:latin typeface="+mn-lt"/>
                          <a:ea typeface="Times New Roman" panose="02020603050405020304" pitchFamily="18" charset="0"/>
                          <a:cs typeface="Times New Roman" panose="02020603050405020304" pitchFamily="18" charset="0"/>
                        </a:rPr>
                        <a:t>). </a:t>
                      </a:r>
                    </a:p>
                  </a:txBody>
                  <a:tcPr marL="68580" marR="68580" marT="0" marB="0"/>
                </a:tc>
                <a:extLst>
                  <a:ext uri="{0D108BD9-81ED-4DB2-BD59-A6C34878D82A}">
                    <a16:rowId xmlns:a16="http://schemas.microsoft.com/office/drawing/2014/main" val="3499205408"/>
                  </a:ext>
                </a:extLst>
              </a:tr>
              <a:tr h="0">
                <a:tc>
                  <a:txBody>
                    <a:bodyPr/>
                    <a:lstStyle/>
                    <a:p>
                      <a:pPr marL="0" marR="0">
                        <a:lnSpc>
                          <a:spcPct val="116000"/>
                        </a:lnSpc>
                        <a:spcAft>
                          <a:spcPts val="800"/>
                        </a:spcAft>
                      </a:pPr>
                      <a:r>
                        <a:rPr lang="en-US" sz="1100" dirty="0">
                          <a:effectLst/>
                          <a:latin typeface="+mn-lt"/>
                        </a:rPr>
                        <a:t>Chart Depiction</a:t>
                      </a:r>
                      <a:endParaRPr lang="en-US" sz="1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0"/>
                        </a:spcAft>
                      </a:pPr>
                      <a:r>
                        <a:rPr lang="en-US" sz="1100" dirty="0">
                          <a:effectLst/>
                          <a:latin typeface="+mn-lt"/>
                        </a:rPr>
                        <a:t>Dashed magenta line: starts at surface</a:t>
                      </a:r>
                    </a:p>
                    <a:p>
                      <a:pPr marL="0" marR="0">
                        <a:lnSpc>
                          <a:spcPct val="100000"/>
                        </a:lnSpc>
                        <a:spcAft>
                          <a:spcPts val="0"/>
                        </a:spcAft>
                      </a:pPr>
                      <a:r>
                        <a:rPr lang="en-US" sz="1100" dirty="0">
                          <a:effectLst/>
                          <a:latin typeface="+mn-lt"/>
                        </a:rPr>
                        <a:t>Magenta vignette: starts at 700ft AGL</a:t>
                      </a:r>
                    </a:p>
                    <a:p>
                      <a:pPr marL="0" marR="0">
                        <a:lnSpc>
                          <a:spcPct val="100000"/>
                        </a:lnSpc>
                        <a:spcAft>
                          <a:spcPts val="0"/>
                        </a:spcAft>
                      </a:pPr>
                      <a:r>
                        <a:rPr lang="en-US" sz="1100" dirty="0">
                          <a:effectLst/>
                          <a:latin typeface="+mn-lt"/>
                        </a:rPr>
                        <a:t>Blue vignette: starts at 1200ft AGL (assume all of US enclosed in blue vignette)</a:t>
                      </a:r>
                      <a:endParaRPr lang="en-US" sz="11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70562663"/>
                  </a:ext>
                </a:extLst>
              </a:tr>
              <a:tr h="0">
                <a:tc>
                  <a:txBody>
                    <a:bodyPr/>
                    <a:lstStyle/>
                    <a:p>
                      <a:pPr marL="0" marR="0">
                        <a:lnSpc>
                          <a:spcPct val="116000"/>
                        </a:lnSpc>
                        <a:spcAft>
                          <a:spcPts val="800"/>
                        </a:spcAft>
                      </a:pPr>
                      <a:r>
                        <a:rPr lang="en-US" sz="1100">
                          <a:effectLst/>
                          <a:latin typeface="+mn-lt"/>
                        </a:rPr>
                        <a:t>Pilot </a:t>
                      </a:r>
                      <a:endParaRPr lang="en-US" sz="1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0"/>
                        </a:spcAft>
                      </a:pPr>
                      <a:r>
                        <a:rPr lang="en-US" sz="1100" dirty="0">
                          <a:effectLst/>
                          <a:latin typeface="+mn-lt"/>
                        </a:rPr>
                        <a:t>No specific requirements</a:t>
                      </a:r>
                      <a:endParaRPr lang="en-US" sz="11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350035"/>
                  </a:ext>
                </a:extLst>
              </a:tr>
              <a:tr h="0">
                <a:tc>
                  <a:txBody>
                    <a:bodyPr/>
                    <a:lstStyle/>
                    <a:p>
                      <a:pPr marL="0" marR="0">
                        <a:lnSpc>
                          <a:spcPct val="116000"/>
                        </a:lnSpc>
                        <a:spcAft>
                          <a:spcPts val="800"/>
                        </a:spcAft>
                      </a:pPr>
                      <a:r>
                        <a:rPr lang="en-US" sz="1100">
                          <a:effectLst/>
                          <a:latin typeface="+mn-lt"/>
                        </a:rPr>
                        <a:t>Equipment </a:t>
                      </a:r>
                      <a:endParaRPr lang="en-US" sz="1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0"/>
                        </a:spcAft>
                      </a:pPr>
                      <a:r>
                        <a:rPr lang="en-US" sz="1100" dirty="0">
                          <a:effectLst/>
                          <a:latin typeface="+mn-lt"/>
                        </a:rPr>
                        <a:t>&lt;10,000ft MSL: none</a:t>
                      </a:r>
                    </a:p>
                    <a:p>
                      <a:pPr marL="0" marR="0">
                        <a:lnSpc>
                          <a:spcPct val="100000"/>
                        </a:lnSpc>
                        <a:spcAft>
                          <a:spcPts val="0"/>
                        </a:spcAft>
                      </a:pPr>
                      <a:r>
                        <a:rPr lang="en-US" sz="1100" dirty="0">
                          <a:effectLst/>
                          <a:latin typeface="+mn-lt"/>
                        </a:rPr>
                        <a:t>&gt;=10,000ft MSL: altitude encoding transponder, ADS-B out</a:t>
                      </a:r>
                      <a:endParaRPr lang="en-US" sz="11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28666524"/>
                  </a:ext>
                </a:extLst>
              </a:tr>
              <a:tr h="0">
                <a:tc>
                  <a:txBody>
                    <a:bodyPr/>
                    <a:lstStyle/>
                    <a:p>
                      <a:pPr marL="0" marR="0">
                        <a:lnSpc>
                          <a:spcPct val="116000"/>
                        </a:lnSpc>
                        <a:spcAft>
                          <a:spcPts val="800"/>
                        </a:spcAft>
                      </a:pPr>
                      <a:r>
                        <a:rPr lang="en-US" sz="1100">
                          <a:effectLst/>
                          <a:latin typeface="+mn-lt"/>
                        </a:rPr>
                        <a:t>Entry</a:t>
                      </a:r>
                      <a:endParaRPr lang="en-US" sz="1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0"/>
                        </a:spcAft>
                      </a:pPr>
                      <a:r>
                        <a:rPr lang="en-US" sz="1100" dirty="0">
                          <a:effectLst/>
                          <a:latin typeface="+mn-lt"/>
                        </a:rPr>
                        <a:t>None for VFR</a:t>
                      </a:r>
                      <a:endParaRPr lang="en-US" sz="11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46800009"/>
                  </a:ext>
                </a:extLst>
              </a:tr>
              <a:tr h="0">
                <a:tc>
                  <a:txBody>
                    <a:bodyPr/>
                    <a:lstStyle/>
                    <a:p>
                      <a:pPr marL="0" marR="0">
                        <a:lnSpc>
                          <a:spcPct val="116000"/>
                        </a:lnSpc>
                        <a:spcAft>
                          <a:spcPts val="800"/>
                        </a:spcAft>
                      </a:pPr>
                      <a:r>
                        <a:rPr lang="en-US" sz="1100">
                          <a:effectLst/>
                          <a:latin typeface="+mn-lt"/>
                        </a:rPr>
                        <a:t>Speed Limits</a:t>
                      </a:r>
                      <a:endParaRPr lang="en-US" sz="1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0000"/>
                        </a:lnSpc>
                        <a:spcAft>
                          <a:spcPts val="0"/>
                        </a:spcAft>
                      </a:pPr>
                      <a:r>
                        <a:rPr lang="en-US" sz="1100" dirty="0">
                          <a:effectLst/>
                          <a:latin typeface="+mn-lt"/>
                        </a:rPr>
                        <a:t>250kts below 10,000ft MSL; 200kts if below Class B shelf</a:t>
                      </a:r>
                      <a:endParaRPr lang="en-US" sz="11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07403567"/>
                  </a:ext>
                </a:extLst>
              </a:tr>
            </a:tbl>
          </a:graphicData>
        </a:graphic>
      </p:graphicFrame>
      <p:graphicFrame>
        <p:nvGraphicFramePr>
          <p:cNvPr id="5" name="Table 4">
            <a:extLst>
              <a:ext uri="{FF2B5EF4-FFF2-40B4-BE49-F238E27FC236}">
                <a16:creationId xmlns:a16="http://schemas.microsoft.com/office/drawing/2014/main" id="{6C53047C-686F-FF2D-F50A-F45EE19C453C}"/>
              </a:ext>
            </a:extLst>
          </p:cNvPr>
          <p:cNvGraphicFramePr>
            <a:graphicFrameLocks noGrp="1"/>
          </p:cNvGraphicFramePr>
          <p:nvPr>
            <p:extLst>
              <p:ext uri="{D42A27DB-BD31-4B8C-83A1-F6EECF244321}">
                <p14:modId xmlns:p14="http://schemas.microsoft.com/office/powerpoint/2010/main" val="3335679637"/>
              </p:ext>
            </p:extLst>
          </p:nvPr>
        </p:nvGraphicFramePr>
        <p:xfrm>
          <a:off x="146000" y="2971634"/>
          <a:ext cx="6716396" cy="552450"/>
        </p:xfrm>
        <a:graphic>
          <a:graphicData uri="http://schemas.openxmlformats.org/drawingml/2006/table">
            <a:tbl>
              <a:tblPr firstRow="1">
                <a:tableStyleId>{5C22544A-7EE6-4342-B048-85BDC9FD1C3A}</a:tableStyleId>
              </a:tblPr>
              <a:tblGrid>
                <a:gridCol w="2013674">
                  <a:extLst>
                    <a:ext uri="{9D8B030D-6E8A-4147-A177-3AD203B41FA5}">
                      <a16:colId xmlns:a16="http://schemas.microsoft.com/office/drawing/2014/main" val="933263177"/>
                    </a:ext>
                  </a:extLst>
                </a:gridCol>
                <a:gridCol w="728284">
                  <a:extLst>
                    <a:ext uri="{9D8B030D-6E8A-4147-A177-3AD203B41FA5}">
                      <a16:colId xmlns:a16="http://schemas.microsoft.com/office/drawing/2014/main" val="176624495"/>
                    </a:ext>
                  </a:extLst>
                </a:gridCol>
                <a:gridCol w="3974438">
                  <a:extLst>
                    <a:ext uri="{9D8B030D-6E8A-4147-A177-3AD203B41FA5}">
                      <a16:colId xmlns:a16="http://schemas.microsoft.com/office/drawing/2014/main" val="1689893933"/>
                    </a:ext>
                  </a:extLst>
                </a:gridCol>
              </a:tblGrid>
              <a:tr h="0">
                <a:tc>
                  <a:txBody>
                    <a:bodyPr/>
                    <a:lstStyle/>
                    <a:p>
                      <a:pPr marL="0" marR="0">
                        <a:lnSpc>
                          <a:spcPct val="116000"/>
                        </a:lnSpc>
                        <a:spcAft>
                          <a:spcPts val="800"/>
                        </a:spcAft>
                      </a:pPr>
                      <a:r>
                        <a:rPr lang="en-US" sz="1100" dirty="0">
                          <a:effectLst/>
                        </a:rPr>
                        <a:t>Altitude</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6000"/>
                        </a:lnSpc>
                        <a:spcAft>
                          <a:spcPts val="800"/>
                        </a:spcAft>
                      </a:pPr>
                      <a:r>
                        <a:rPr lang="en-US" sz="1100" dirty="0">
                          <a:effectLst/>
                        </a:rPr>
                        <a:t>Flight Vis</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6000"/>
                        </a:lnSpc>
                        <a:spcAft>
                          <a:spcPts val="800"/>
                        </a:spcAft>
                      </a:pPr>
                      <a:r>
                        <a:rPr lang="en-US" sz="1100" dirty="0">
                          <a:effectLst/>
                        </a:rPr>
                        <a:t>Cloud Clearance</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19343843"/>
                  </a:ext>
                </a:extLst>
              </a:tr>
              <a:tr h="0">
                <a:tc>
                  <a:txBody>
                    <a:bodyPr/>
                    <a:lstStyle/>
                    <a:p>
                      <a:pPr marL="0" marR="0">
                        <a:lnSpc>
                          <a:spcPct val="116000"/>
                        </a:lnSpc>
                        <a:spcAft>
                          <a:spcPts val="800"/>
                        </a:spcAft>
                      </a:pPr>
                      <a:r>
                        <a:rPr lang="en-US" sz="1100" dirty="0">
                          <a:effectLst/>
                        </a:rPr>
                        <a:t>&lt;10,000ft MSL</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6000"/>
                        </a:lnSpc>
                        <a:spcAft>
                          <a:spcPts val="800"/>
                        </a:spcAft>
                      </a:pPr>
                      <a:r>
                        <a:rPr lang="en-US" sz="1100" dirty="0">
                          <a:effectLst/>
                        </a:rPr>
                        <a:t>3sm</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6000"/>
                        </a:lnSpc>
                        <a:spcAft>
                          <a:spcPts val="800"/>
                        </a:spcAft>
                      </a:pPr>
                      <a:r>
                        <a:rPr lang="en-US" sz="1100" dirty="0">
                          <a:effectLst/>
                        </a:rPr>
                        <a:t>1000ft above / 500ft below / 2000ft horizontal</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03122459"/>
                  </a:ext>
                </a:extLst>
              </a:tr>
              <a:tr h="0">
                <a:tc>
                  <a:txBody>
                    <a:bodyPr/>
                    <a:lstStyle/>
                    <a:p>
                      <a:pPr marL="0" marR="0">
                        <a:lnSpc>
                          <a:spcPct val="116000"/>
                        </a:lnSpc>
                        <a:spcAft>
                          <a:spcPts val="800"/>
                        </a:spcAft>
                      </a:pPr>
                      <a:r>
                        <a:rPr lang="en-US" sz="1100" dirty="0">
                          <a:effectLst/>
                        </a:rPr>
                        <a:t>&gt;=10,000ft MSL</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6000"/>
                        </a:lnSpc>
                        <a:spcAft>
                          <a:spcPts val="800"/>
                        </a:spcAft>
                      </a:pPr>
                      <a:r>
                        <a:rPr lang="en-US" sz="1100">
                          <a:effectLst/>
                        </a:rPr>
                        <a:t>5sm</a:t>
                      </a:r>
                      <a:endParaRPr lang="en-US" sz="1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6000"/>
                        </a:lnSpc>
                        <a:spcAft>
                          <a:spcPts val="800"/>
                        </a:spcAft>
                      </a:pPr>
                      <a:r>
                        <a:rPr lang="en-US" sz="1100" dirty="0">
                          <a:effectLst/>
                        </a:rPr>
                        <a:t>1000ft above / 1000ft below / 1sm horizontal</a:t>
                      </a:r>
                      <a:endParaRPr lang="en-US"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05610454"/>
                  </a:ext>
                </a:extLst>
              </a:tr>
            </a:tbl>
          </a:graphicData>
        </a:graphic>
      </p:graphicFrame>
      <p:pic>
        <p:nvPicPr>
          <p:cNvPr id="9" name="Picture 8">
            <a:extLst>
              <a:ext uri="{FF2B5EF4-FFF2-40B4-BE49-F238E27FC236}">
                <a16:creationId xmlns:a16="http://schemas.microsoft.com/office/drawing/2014/main" id="{248E74CF-24C2-5871-09C3-0938A5706E18}"/>
              </a:ext>
            </a:extLst>
          </p:cNvPr>
          <p:cNvPicPr>
            <a:picLocks noChangeAspect="1"/>
          </p:cNvPicPr>
          <p:nvPr/>
        </p:nvPicPr>
        <p:blipFill>
          <a:blip r:embed="rId6"/>
          <a:stretch>
            <a:fillRect/>
          </a:stretch>
        </p:blipFill>
        <p:spPr>
          <a:xfrm>
            <a:off x="8151813" y="684180"/>
            <a:ext cx="2825115" cy="3438525"/>
          </a:xfrm>
          <a:prstGeom prst="rect">
            <a:avLst/>
          </a:prstGeom>
        </p:spPr>
      </p:pic>
      <p:pic>
        <p:nvPicPr>
          <p:cNvPr id="10" name="Picture 9">
            <a:extLst>
              <a:ext uri="{FF2B5EF4-FFF2-40B4-BE49-F238E27FC236}">
                <a16:creationId xmlns:a16="http://schemas.microsoft.com/office/drawing/2014/main" id="{35DCADE0-195C-B36F-6167-DECF3D4FFE69}"/>
              </a:ext>
            </a:extLst>
          </p:cNvPr>
          <p:cNvPicPr>
            <a:picLocks noChangeAspect="1"/>
          </p:cNvPicPr>
          <p:nvPr/>
        </p:nvPicPr>
        <p:blipFill>
          <a:blip r:embed="rId7"/>
          <a:stretch>
            <a:fillRect/>
          </a:stretch>
        </p:blipFill>
        <p:spPr>
          <a:xfrm>
            <a:off x="8151813" y="4266954"/>
            <a:ext cx="2825115" cy="2468725"/>
          </a:xfrm>
          <a:prstGeom prst="rect">
            <a:avLst/>
          </a:prstGeom>
        </p:spPr>
      </p:pic>
    </p:spTree>
    <p:extLst>
      <p:ext uri="{BB962C8B-B14F-4D97-AF65-F5344CB8AC3E}">
        <p14:creationId xmlns:p14="http://schemas.microsoft.com/office/powerpoint/2010/main" val="31571279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16246</TotalTime>
  <Words>2549</Words>
  <Application>Microsoft Office PowerPoint</Application>
  <PresentationFormat>Widescreen</PresentationFormat>
  <Paragraphs>323</Paragraphs>
  <Slides>35</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Aptos</vt:lpstr>
      <vt:lpstr>Arial</vt:lpstr>
      <vt:lpstr>Calibri</vt:lpstr>
      <vt:lpstr>Calibri Light</vt:lpstr>
      <vt:lpstr>Office Theme</vt:lpstr>
      <vt:lpstr>PowerPoint Presentation</vt:lpstr>
      <vt:lpstr>Ground Lesson Outline</vt:lpstr>
      <vt:lpstr>Defining Airspace</vt:lpstr>
      <vt:lpstr>Controlled Airspace</vt:lpstr>
      <vt:lpstr>Class A</vt:lpstr>
      <vt:lpstr>Class B</vt:lpstr>
      <vt:lpstr>Class C</vt:lpstr>
      <vt:lpstr>Class D</vt:lpstr>
      <vt:lpstr>Class E</vt:lpstr>
      <vt:lpstr>Uncontrolled Airspace</vt:lpstr>
      <vt:lpstr>Class G</vt:lpstr>
      <vt:lpstr>Airspace Vis and Cloud Clearance Summary</vt:lpstr>
      <vt:lpstr>Special VFR (SVFR)</vt:lpstr>
      <vt:lpstr>Rocket Ship Game</vt:lpstr>
      <vt:lpstr>Special Use Airspace</vt:lpstr>
      <vt:lpstr>Prohibited Areas</vt:lpstr>
      <vt:lpstr>Restricted Areas</vt:lpstr>
      <vt:lpstr>Warning Areas</vt:lpstr>
      <vt:lpstr>Military Operations Areas (MOA)</vt:lpstr>
      <vt:lpstr>Alert Areas</vt:lpstr>
      <vt:lpstr>Controlled Firing Area (CFA)</vt:lpstr>
      <vt:lpstr>National Security Area (NSA)</vt:lpstr>
      <vt:lpstr>Other Airspace</vt:lpstr>
      <vt:lpstr>Temporary Flight Restrictions (TFR)</vt:lpstr>
      <vt:lpstr>Military Training Routes (MTR)</vt:lpstr>
      <vt:lpstr>Parachute Jump Operations</vt:lpstr>
      <vt:lpstr>VFR Flyways</vt:lpstr>
      <vt:lpstr>VFR Corridors</vt:lpstr>
      <vt:lpstr>Class B Airspace VFR Transition Routes</vt:lpstr>
      <vt:lpstr>Special Air Traffic Rules (SATR) Area</vt:lpstr>
      <vt:lpstr>Special Flight Rules Area (SFRA)</vt:lpstr>
      <vt:lpstr>Terminal Radar Service Areas (TRSA)</vt:lpstr>
      <vt:lpstr>Weather Reconnaissance Area (WRA)</vt:lpstr>
      <vt:lpstr>Air Defense Identification Zone (ADIZ)</vt:lpstr>
      <vt:lpstr>SUA Website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Jeff Walsh</dc:creator>
  <cp:lastModifiedBy>Jeff Walsh</cp:lastModifiedBy>
  <cp:revision>76</cp:revision>
  <dcterms:created xsi:type="dcterms:W3CDTF">2024-10-29T14:15:06Z</dcterms:created>
  <dcterms:modified xsi:type="dcterms:W3CDTF">2025-02-17T20:22:58Z</dcterms:modified>
</cp:coreProperties>
</file>